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09" r:id="rId1"/>
  </p:sldMasterIdLst>
  <p:notesMasterIdLst>
    <p:notesMasterId r:id="rId31"/>
  </p:notesMasterIdLst>
  <p:handoutMasterIdLst>
    <p:handoutMasterId r:id="rId32"/>
  </p:handoutMasterIdLst>
  <p:sldIdLst>
    <p:sldId id="322" r:id="rId2"/>
    <p:sldId id="259" r:id="rId3"/>
    <p:sldId id="344" r:id="rId4"/>
    <p:sldId id="380" r:id="rId5"/>
    <p:sldId id="345" r:id="rId6"/>
    <p:sldId id="347" r:id="rId7"/>
    <p:sldId id="348" r:id="rId8"/>
    <p:sldId id="346" r:id="rId9"/>
    <p:sldId id="381" r:id="rId10"/>
    <p:sldId id="330" r:id="rId11"/>
    <p:sldId id="367" r:id="rId12"/>
    <p:sldId id="368" r:id="rId13"/>
    <p:sldId id="379" r:id="rId14"/>
    <p:sldId id="370" r:id="rId15"/>
    <p:sldId id="371" r:id="rId16"/>
    <p:sldId id="372" r:id="rId17"/>
    <p:sldId id="355" r:id="rId18"/>
    <p:sldId id="382" r:id="rId19"/>
    <p:sldId id="383" r:id="rId20"/>
    <p:sldId id="384" r:id="rId21"/>
    <p:sldId id="385" r:id="rId22"/>
    <p:sldId id="386" r:id="rId23"/>
    <p:sldId id="387" r:id="rId24"/>
    <p:sldId id="388" r:id="rId25"/>
    <p:sldId id="373" r:id="rId26"/>
    <p:sldId id="376" r:id="rId27"/>
    <p:sldId id="377" r:id="rId28"/>
    <p:sldId id="375" r:id="rId29"/>
    <p:sldId id="329" r:id="rId30"/>
  </p:sldIdLst>
  <p:sldSz cx="12190413" cy="6859588"/>
  <p:notesSz cx="6858000" cy="9144000"/>
  <p:embeddedFontLst>
    <p:embeddedFont>
      <p:font typeface="굴림체" panose="020B0609000101010101" pitchFamily="49" charset="-127"/>
      <p:regular r:id="rId33"/>
    </p:embeddedFon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Malgun Gothic" panose="020B0503020000020004" pitchFamily="34" charset="-127"/>
      <p:regular r:id="rId42"/>
      <p:bold r:id="rId43"/>
    </p:embeddedFont>
    <p:embeddedFont>
      <p:font typeface="Noto Sans" panose="020B0502040504020204" pitchFamily="34" charset="0"/>
      <p:regular r:id="rId44"/>
      <p:bold r:id="rId45"/>
      <p:italic r:id="rId46"/>
      <p:boldItalic r:id="rId47"/>
    </p:embeddedFont>
    <p:embeddedFont>
      <p:font typeface="Wingdings 3" panose="05040102010807070707" pitchFamily="18" charset="2"/>
      <p:regular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5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A85"/>
    <a:srgbClr val="333F82"/>
    <a:srgbClr val="000000"/>
    <a:srgbClr val="FBFBFB"/>
    <a:srgbClr val="2727AD"/>
    <a:srgbClr val="1A76D4"/>
    <a:srgbClr val="7EB1DE"/>
    <a:srgbClr val="0C0F14"/>
    <a:srgbClr val="C7CF21"/>
    <a:srgbClr val="81B0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6D7431-2ACD-48B5-A587-B84F167FA2BB}" v="31" dt="2023-02-22T14:11:40.504"/>
    <p1510:client id="{FCF29F9F-A489-4665-AF5F-AE96DDA4A0CC}" v="519" dt="2023-02-22T23:07:58.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7" autoAdjust="0"/>
    <p:restoredTop sz="95196" autoAdjust="0"/>
  </p:normalViewPr>
  <p:slideViewPr>
    <p:cSldViewPr>
      <p:cViewPr varScale="1">
        <p:scale>
          <a:sx n="85" d="100"/>
          <a:sy n="85" d="100"/>
        </p:scale>
        <p:origin x="235" y="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5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t>2023-04-05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t>2023-04-05</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3</a:t>
            </a:fld>
            <a:endParaRPr lang="ko-KR" altLang="en-US"/>
          </a:p>
        </p:txBody>
      </p:sp>
    </p:spTree>
    <p:extLst>
      <p:ext uri="{BB962C8B-B14F-4D97-AF65-F5344CB8AC3E}">
        <p14:creationId xmlns:p14="http://schemas.microsoft.com/office/powerpoint/2010/main" val="215005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4</a:t>
            </a:fld>
            <a:endParaRPr lang="ko-KR" altLang="en-US"/>
          </a:p>
        </p:txBody>
      </p:sp>
    </p:spTree>
    <p:extLst>
      <p:ext uri="{BB962C8B-B14F-4D97-AF65-F5344CB8AC3E}">
        <p14:creationId xmlns:p14="http://schemas.microsoft.com/office/powerpoint/2010/main" val="155205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5</a:t>
            </a:fld>
            <a:endParaRPr lang="ko-KR" altLang="en-US"/>
          </a:p>
        </p:txBody>
      </p:sp>
    </p:spTree>
    <p:extLst>
      <p:ext uri="{BB962C8B-B14F-4D97-AF65-F5344CB8AC3E}">
        <p14:creationId xmlns:p14="http://schemas.microsoft.com/office/powerpoint/2010/main" val="70797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6</a:t>
            </a:fld>
            <a:endParaRPr lang="ko-KR" altLang="en-US"/>
          </a:p>
        </p:txBody>
      </p:sp>
    </p:spTree>
    <p:extLst>
      <p:ext uri="{BB962C8B-B14F-4D97-AF65-F5344CB8AC3E}">
        <p14:creationId xmlns:p14="http://schemas.microsoft.com/office/powerpoint/2010/main" val="342862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7</a:t>
            </a:fld>
            <a:endParaRPr lang="ko-KR" altLang="en-US"/>
          </a:p>
        </p:txBody>
      </p:sp>
    </p:spTree>
    <p:extLst>
      <p:ext uri="{BB962C8B-B14F-4D97-AF65-F5344CB8AC3E}">
        <p14:creationId xmlns:p14="http://schemas.microsoft.com/office/powerpoint/2010/main" val="358432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8</a:t>
            </a:fld>
            <a:endParaRPr lang="ko-KR" altLang="en-US"/>
          </a:p>
        </p:txBody>
      </p:sp>
    </p:spTree>
    <p:extLst>
      <p:ext uri="{BB962C8B-B14F-4D97-AF65-F5344CB8AC3E}">
        <p14:creationId xmlns:p14="http://schemas.microsoft.com/office/powerpoint/2010/main" val="229281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29</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123" y="685958"/>
            <a:ext cx="7999959" cy="2972489"/>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123" y="3844758"/>
            <a:ext cx="6399967" cy="1947784"/>
          </a:xfrm>
        </p:spPr>
        <p:txBody>
          <a:bodyPr anchor="t">
            <a:normAutofit/>
          </a:bodyPr>
          <a:lstStyle>
            <a:lvl1pPr marL="0" indent="0" algn="l">
              <a:buNone/>
              <a:defRPr sz="2100">
                <a:solidFill>
                  <a:schemeClr val="bg2">
                    <a:lumMod val="75000"/>
                  </a:schemeClr>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cxnSp>
        <p:nvCxnSpPr>
          <p:cNvPr id="16" name="Straight Connector 15"/>
          <p:cNvCxnSpPr/>
          <p:nvPr/>
        </p:nvCxnSpPr>
        <p:spPr>
          <a:xfrm flipH="1">
            <a:off x="8226941" y="8469"/>
            <a:ext cx="3809504" cy="381088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7376" y="91567"/>
            <a:ext cx="6079863" cy="608206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4883" y="228653"/>
            <a:ext cx="4952355" cy="495414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4883" y="32286"/>
            <a:ext cx="4852357" cy="4854113"/>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4405" y="609743"/>
            <a:ext cx="4342834" cy="4344405"/>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637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711" y="533524"/>
            <a:ext cx="10817404" cy="3124923"/>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283" y="3844757"/>
            <a:ext cx="8303129" cy="457306"/>
          </a:xfrm>
        </p:spPr>
        <p:txBody>
          <a:bodyPr anchor="t">
            <a:normAutofit/>
          </a:bodyPr>
          <a:lstStyle>
            <a:lvl1pPr marL="0" indent="0">
              <a:buFontTx/>
              <a:buNone/>
              <a:defRPr sz="1600"/>
            </a:lvl1pPr>
            <a:lvl2pPr marL="457154" indent="0">
              <a:buFontTx/>
              <a:buNone/>
              <a:defRPr/>
            </a:lvl2pPr>
            <a:lvl3pPr marL="914309" indent="0">
              <a:buFontTx/>
              <a:buNone/>
              <a:defRPr/>
            </a:lvl3pPr>
            <a:lvl4pPr marL="1371463" indent="0">
              <a:buFontTx/>
              <a:buNone/>
              <a:defRPr/>
            </a:lvl4pPr>
            <a:lvl5pPr marL="1828617"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948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124" y="685959"/>
            <a:ext cx="10057091" cy="2743835"/>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123" y="4115753"/>
            <a:ext cx="8534877" cy="1880035"/>
          </a:xfrm>
        </p:spPr>
        <p:txBody>
          <a:bodyPr anchor="ctr">
            <a:normAutofit/>
          </a:bodyPr>
          <a:lstStyle>
            <a:lvl1pPr marL="0" indent="0" algn="l">
              <a:buNone/>
              <a:defRPr sz="20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1618690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263" y="685959"/>
            <a:ext cx="9142811" cy="2743835"/>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024" y="3429794"/>
            <a:ext cx="8533289" cy="381088"/>
          </a:xfrm>
        </p:spPr>
        <p:txBody>
          <a:bodyPr anchor="ctr"/>
          <a:lstStyle>
            <a:lvl1pPr marL="0" indent="0">
              <a:buFontTx/>
              <a:buNone/>
              <a:defRPr/>
            </a:lvl1pPr>
            <a:lvl2pPr marL="457154" indent="0">
              <a:buFontTx/>
              <a:buNone/>
              <a:defRPr/>
            </a:lvl2pPr>
            <a:lvl3pPr marL="914309" indent="0">
              <a:buFontTx/>
              <a:buNone/>
              <a:defRPr/>
            </a:lvl3pPr>
            <a:lvl4pPr marL="1371463" indent="0">
              <a:buFontTx/>
              <a:buNone/>
              <a:defRPr/>
            </a:lvl4pPr>
            <a:lvl5pPr marL="1828617" indent="0">
              <a:buFontTx/>
              <a:buNone/>
              <a:defRPr/>
            </a:lvl5pPr>
          </a:lstStyle>
          <a:p>
            <a:pPr lvl="0"/>
            <a:r>
              <a:rPr lang="en-US"/>
              <a:t>Click to edit Master text styles</a:t>
            </a:r>
          </a:p>
        </p:txBody>
      </p:sp>
      <p:sp>
        <p:nvSpPr>
          <p:cNvPr id="3" name="Text Placeholder 2"/>
          <p:cNvSpPr>
            <a:spLocks noGrp="1"/>
          </p:cNvSpPr>
          <p:nvPr>
            <p:ph type="body" idx="1"/>
          </p:nvPr>
        </p:nvSpPr>
        <p:spPr>
          <a:xfrm>
            <a:off x="684124" y="4302064"/>
            <a:ext cx="8533289" cy="1685255"/>
          </a:xfrm>
        </p:spPr>
        <p:txBody>
          <a:bodyPr anchor="ctr">
            <a:normAutofit/>
          </a:bodyPr>
          <a:lstStyle>
            <a:lvl1pPr marL="0" indent="0" algn="l">
              <a:buNone/>
              <a:defRPr sz="20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14" name="TextBox 13"/>
          <p:cNvSpPr txBox="1"/>
          <p:nvPr/>
        </p:nvSpPr>
        <p:spPr>
          <a:xfrm>
            <a:off x="531743" y="812410"/>
            <a:ext cx="609521" cy="584911"/>
          </a:xfrm>
          <a:prstGeom prst="rect">
            <a:avLst/>
          </a:prstGeom>
        </p:spPr>
        <p:txBody>
          <a:bodyPr vert="horz" lIns="91428" tIns="45714" rIns="91428" bIns="45714" rtlCol="0" anchor="ctr">
            <a:noAutofit/>
          </a:bodyPr>
          <a:lstStyle/>
          <a:p>
            <a:pPr lvl="0"/>
            <a:r>
              <a:rPr lang="en-US" sz="7999" dirty="0">
                <a:solidFill>
                  <a:schemeClr val="tx1"/>
                </a:solidFill>
                <a:effectLst/>
              </a:rPr>
              <a:t>“</a:t>
            </a:r>
          </a:p>
        </p:txBody>
      </p:sp>
      <p:sp>
        <p:nvSpPr>
          <p:cNvPr id="15" name="TextBox 14"/>
          <p:cNvSpPr txBox="1"/>
          <p:nvPr/>
        </p:nvSpPr>
        <p:spPr>
          <a:xfrm>
            <a:off x="10284073" y="2769242"/>
            <a:ext cx="609521" cy="584911"/>
          </a:xfrm>
          <a:prstGeom prst="rect">
            <a:avLst/>
          </a:prstGeom>
        </p:spPr>
        <p:txBody>
          <a:bodyPr vert="horz" lIns="91428" tIns="45714" rIns="91428" bIns="45714" rtlCol="0" anchor="ctr">
            <a:noAutofit/>
          </a:bodyPr>
          <a:lstStyle/>
          <a:p>
            <a:pPr lvl="0" algn="r"/>
            <a:r>
              <a:rPr lang="en-US" sz="7999" dirty="0">
                <a:solidFill>
                  <a:schemeClr val="tx1"/>
                </a:solidFill>
                <a:effectLst/>
              </a:rPr>
              <a:t>”</a:t>
            </a:r>
          </a:p>
        </p:txBody>
      </p:sp>
    </p:spTree>
    <p:extLst>
      <p:ext uri="{BB962C8B-B14F-4D97-AF65-F5344CB8AC3E}">
        <p14:creationId xmlns:p14="http://schemas.microsoft.com/office/powerpoint/2010/main" val="2675082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123" y="3429794"/>
            <a:ext cx="8533289" cy="1697793"/>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122" y="5134170"/>
            <a:ext cx="8534879" cy="860599"/>
          </a:xfrm>
        </p:spPr>
        <p:txBody>
          <a:bodyPr anchor="t">
            <a:normAutofit/>
          </a:bodyPr>
          <a:lstStyle>
            <a:lvl1pPr marL="0" indent="0" algn="l">
              <a:buNone/>
              <a:defRPr sz="20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283829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264" y="685959"/>
            <a:ext cx="9142810" cy="2743835"/>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123" y="3929444"/>
            <a:ext cx="8533290" cy="1050109"/>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122" y="4979553"/>
            <a:ext cx="8533290" cy="1016235"/>
          </a:xfrm>
        </p:spPr>
        <p:txBody>
          <a:bodyPr anchor="t">
            <a:normAutofit/>
          </a:bodyPr>
          <a:lstStyle>
            <a:lvl1pPr marL="0" indent="0" algn="l">
              <a:buNone/>
              <a:defRPr sz="18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11" name="TextBox 10"/>
          <p:cNvSpPr txBox="1"/>
          <p:nvPr/>
        </p:nvSpPr>
        <p:spPr>
          <a:xfrm>
            <a:off x="531743" y="812410"/>
            <a:ext cx="609521" cy="584911"/>
          </a:xfrm>
          <a:prstGeom prst="rect">
            <a:avLst/>
          </a:prstGeom>
        </p:spPr>
        <p:txBody>
          <a:bodyPr vert="horz" lIns="91428" tIns="45714" rIns="91428" bIns="45714" rtlCol="0" anchor="ctr">
            <a:noAutofit/>
          </a:bodyPr>
          <a:lstStyle/>
          <a:p>
            <a:pPr lvl="0"/>
            <a:r>
              <a:rPr lang="en-US" sz="7999" dirty="0">
                <a:solidFill>
                  <a:schemeClr val="tx1"/>
                </a:solidFill>
                <a:effectLst/>
              </a:rPr>
              <a:t>“</a:t>
            </a:r>
          </a:p>
        </p:txBody>
      </p:sp>
      <p:sp>
        <p:nvSpPr>
          <p:cNvPr id="12" name="TextBox 11"/>
          <p:cNvSpPr txBox="1"/>
          <p:nvPr/>
        </p:nvSpPr>
        <p:spPr>
          <a:xfrm>
            <a:off x="10284073" y="2769242"/>
            <a:ext cx="609521" cy="584911"/>
          </a:xfrm>
          <a:prstGeom prst="rect">
            <a:avLst/>
          </a:prstGeom>
        </p:spPr>
        <p:txBody>
          <a:bodyPr vert="horz" lIns="91428" tIns="45714" rIns="91428" bIns="45714" rtlCol="0" anchor="ctr">
            <a:noAutofit/>
          </a:bodyPr>
          <a:lstStyle/>
          <a:p>
            <a:pPr lvl="0" algn="r"/>
            <a:r>
              <a:rPr lang="en-US" sz="7999" dirty="0">
                <a:solidFill>
                  <a:schemeClr val="tx1"/>
                </a:solidFill>
                <a:effectLst/>
              </a:rPr>
              <a:t>”</a:t>
            </a:r>
          </a:p>
        </p:txBody>
      </p:sp>
    </p:spTree>
    <p:extLst>
      <p:ext uri="{BB962C8B-B14F-4D97-AF65-F5344CB8AC3E}">
        <p14:creationId xmlns:p14="http://schemas.microsoft.com/office/powerpoint/2010/main" val="3624021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124" y="685959"/>
            <a:ext cx="10057091" cy="274383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123" y="3929444"/>
            <a:ext cx="8533289" cy="838394"/>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122" y="4767836"/>
            <a:ext cx="8533290" cy="1227951"/>
          </a:xfrm>
        </p:spPr>
        <p:txBody>
          <a:bodyPr anchor="t">
            <a:normAutofit/>
          </a:bodyPr>
          <a:lstStyle>
            <a:lvl1pPr marL="0" indent="0" algn="l">
              <a:buNone/>
              <a:defRPr sz="18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2742184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42949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4082" y="685959"/>
            <a:ext cx="2057132" cy="457305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711" y="685959"/>
            <a:ext cx="7822182" cy="530982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481853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8" name="제목 1"/>
          <p:cNvSpPr>
            <a:spLocks noGrp="1"/>
          </p:cNvSpPr>
          <p:nvPr>
            <p:ph type="ctrTitle"/>
          </p:nvPr>
        </p:nvSpPr>
        <p:spPr>
          <a:xfrm>
            <a:off x="3070870" y="4149874"/>
            <a:ext cx="9217024" cy="1224136"/>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extLst>
      <p:ext uri="{BB962C8B-B14F-4D97-AF65-F5344CB8AC3E}">
        <p14:creationId xmlns:p14="http://schemas.microsoft.com/office/powerpoint/2010/main" val="695585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2023-04-05</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135305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821279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t>2023-04-05</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t>‹#›</a:t>
            </a:fld>
            <a:endParaRPr lang="ko-KR" altLang="en-US"/>
          </a:p>
        </p:txBody>
      </p:sp>
      <p:sp>
        <p:nvSpPr>
          <p:cNvPr id="14" name="부제목 2"/>
          <p:cNvSpPr>
            <a:spLocks noGrp="1"/>
          </p:cNvSpPr>
          <p:nvPr>
            <p:ph type="subTitle" idx="1"/>
          </p:nvPr>
        </p:nvSpPr>
        <p:spPr>
          <a:xfrm>
            <a:off x="6455247" y="5041547"/>
            <a:ext cx="5184576" cy="836519"/>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095206" y="2953315"/>
            <a:ext cx="5616624" cy="1984790"/>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extLst>
      <p:ext uri="{BB962C8B-B14F-4D97-AF65-F5344CB8AC3E}">
        <p14:creationId xmlns:p14="http://schemas.microsoft.com/office/powerpoint/2010/main" val="3276774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2023-04-05</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rgbClr val="252A85"/>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122" y="2007065"/>
            <a:ext cx="8533290" cy="2282128"/>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124" y="4496841"/>
            <a:ext cx="8533289" cy="1498947"/>
          </a:xfrm>
        </p:spPr>
        <p:txBody>
          <a:bodyPr anchor="t">
            <a:normAutofit/>
          </a:bodyPr>
          <a:lstStyle>
            <a:lvl1pPr marL="0" indent="0" algn="l">
              <a:buNone/>
              <a:defRPr sz="1800">
                <a:solidFill>
                  <a:schemeClr val="bg2">
                    <a:lumMod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522687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123" y="685959"/>
            <a:ext cx="4937012" cy="361610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7377" y="685960"/>
            <a:ext cx="4933837" cy="36161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864829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954" y="685959"/>
            <a:ext cx="4649182" cy="576395"/>
          </a:xfrm>
        </p:spPr>
        <p:txBody>
          <a:bodyPr anchor="b">
            <a:noAutofit/>
          </a:bodyPr>
          <a:lstStyle>
            <a:lvl1pPr marL="0" indent="0">
              <a:buNone/>
              <a:defRPr sz="2800" b="0">
                <a:solidFill>
                  <a:schemeClr val="tx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84123" y="1270823"/>
            <a:ext cx="4937012" cy="303124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8275" y="685959"/>
            <a:ext cx="4664527" cy="576395"/>
          </a:xfrm>
        </p:spPr>
        <p:txBody>
          <a:bodyPr anchor="b">
            <a:noAutofit/>
          </a:bodyPr>
          <a:lstStyle>
            <a:lvl1pPr marL="0" indent="0">
              <a:buNone/>
              <a:defRPr sz="2800" b="0">
                <a:solidFill>
                  <a:schemeClr val="tx1"/>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5789" y="1262354"/>
            <a:ext cx="4928546" cy="303124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121171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2084498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245397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090" y="685959"/>
            <a:ext cx="3657124" cy="1371918"/>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124" y="685959"/>
            <a:ext cx="5942827" cy="5309829"/>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4090" y="2210311"/>
            <a:ext cx="3657124" cy="2091751"/>
          </a:xfrm>
        </p:spPr>
        <p:txBody>
          <a:bodyPr anchor="t">
            <a:normAutofit/>
          </a:bodyPr>
          <a:lstStyle>
            <a:lvl1pPr marL="0" indent="0">
              <a:buNone/>
              <a:defRPr sz="16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152672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197" y="1448135"/>
            <a:ext cx="6019016" cy="1143265"/>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8883" y="914612"/>
            <a:ext cx="3280547" cy="4573059"/>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197" y="2777710"/>
            <a:ext cx="6020604" cy="2049407"/>
          </a:xfrm>
        </p:spPr>
        <p:txBody>
          <a:bodyPr anchor="t">
            <a:normAutofit/>
          </a:bodyPr>
          <a:lstStyle>
            <a:lvl1pPr marL="0" indent="0">
              <a:buNone/>
              <a:defRPr sz="18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3D6733-6F27-4404-AB51-585418F146E5}" type="datetimeFigureOut">
              <a:rPr lang="ko-KR" altLang="en-US" smtClean="0"/>
              <a:t>2023-04-05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1464651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tx1">
                <a:lumMod val="95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5770" y="2964020"/>
            <a:ext cx="2981470" cy="320961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123" y="4488372"/>
            <a:ext cx="8533289" cy="1507416"/>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123" y="685959"/>
            <a:ext cx="8533289" cy="361610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3123" y="6173629"/>
            <a:ext cx="1599992" cy="365210"/>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D3D6733-6F27-4404-AB51-585418F146E5}" type="datetimeFigureOut">
              <a:rPr lang="ko-KR" altLang="en-US" smtClean="0"/>
              <a:t>2023-04-05</a:t>
            </a:fld>
            <a:endParaRPr lang="ko-KR" altLang="en-US"/>
          </a:p>
        </p:txBody>
      </p:sp>
      <p:sp>
        <p:nvSpPr>
          <p:cNvPr id="5" name="Footer Placeholder 4"/>
          <p:cNvSpPr>
            <a:spLocks noGrp="1"/>
          </p:cNvSpPr>
          <p:nvPr>
            <p:ph type="ftr" sz="quarter" idx="3"/>
          </p:nvPr>
        </p:nvSpPr>
        <p:spPr>
          <a:xfrm>
            <a:off x="684123" y="6173629"/>
            <a:ext cx="7542818" cy="365210"/>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ko-KR" altLang="en-US"/>
          </a:p>
        </p:txBody>
      </p:sp>
      <p:sp>
        <p:nvSpPr>
          <p:cNvPr id="6" name="Slide Number Placeholder 5"/>
          <p:cNvSpPr>
            <a:spLocks noGrp="1"/>
          </p:cNvSpPr>
          <p:nvPr>
            <p:ph type="sldNum" sz="quarter" idx="4"/>
          </p:nvPr>
        </p:nvSpPr>
        <p:spPr>
          <a:xfrm>
            <a:off x="10361852" y="5579767"/>
            <a:ext cx="1142096" cy="670080"/>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E6BC638-39B7-4287-91A7-2A3DDA573295}" type="slidenum">
              <a:rPr lang="ko-KR" altLang="en-US" smtClean="0"/>
              <a:t>‹#›</a:t>
            </a:fld>
            <a:endParaRPr lang="ko-KR" altLang="en-US"/>
          </a:p>
        </p:txBody>
      </p:sp>
    </p:spTree>
    <p:extLst>
      <p:ext uri="{BB962C8B-B14F-4D97-AF65-F5344CB8AC3E}">
        <p14:creationId xmlns:p14="http://schemas.microsoft.com/office/powerpoint/2010/main" val="320662021"/>
      </p:ext>
    </p:extLst>
  </p:cSld>
  <p:clrMap bg1="dk1" tx1="lt1" bg2="dk2"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3953" r:id="rId18"/>
    <p:sldLayoutId id="2147483954" r:id="rId19"/>
    <p:sldLayoutId id="2147483912" r:id="rId20"/>
    <p:sldLayoutId id="2147483651" r:id="rId21"/>
    <p:sldLayoutId id="2147483653" r:id="rId22"/>
  </p:sldLayoutIdLst>
  <p:txStyles>
    <p:titleStyle>
      <a:lvl1pPr algn="l" defTabSz="457154"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21" indent="-285721" algn="l" defTabSz="457154"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876" indent="-285721" algn="l" defTabSz="457154"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030" indent="-285721" algn="l" defTabSz="457154"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2896" indent="-171433"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050" indent="-171433"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349" indent="-228577"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503" indent="-228577"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8657" indent="-228577"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5811" indent="-228577" algn="l" defTabSz="457154"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7.xml"/><Relationship Id="rId4" Type="http://schemas.openxmlformats.org/officeDocument/2006/relationships/image" Target="../media/image26.tmp"/></Relationships>
</file>

<file path=ppt/slides/_rels/slide23.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3.tmp"/><Relationship Id="rId4" Type="http://schemas.openxmlformats.org/officeDocument/2006/relationships/image" Target="../media/image32.tmp"/></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idx="4294967295"/>
          </p:nvPr>
        </p:nvSpPr>
        <p:spPr>
          <a:xfrm>
            <a:off x="1774726" y="689843"/>
            <a:ext cx="9289031" cy="2304256"/>
          </a:xfrm>
        </p:spPr>
        <p:txBody>
          <a:bodyPr>
            <a:noAutofit/>
          </a:bodyPr>
          <a:lstStyle/>
          <a:p>
            <a:pPr algn="ctr"/>
            <a:r>
              <a:rPr lang="en-US" altLang="en-US" b="1" dirty="0">
                <a:solidFill>
                  <a:srgbClr val="252A85"/>
                </a:solidFill>
                <a:latin typeface="Times New Roman" panose="02020603050405020304" pitchFamily="18" charset="0"/>
                <a:cs typeface="Times New Roman" panose="02020603050405020304" pitchFamily="18" charset="0"/>
              </a:rPr>
              <a:t>PREDICTING THE CRITICAL HOT SPOTS OF CRIMINAL ACTIVITY USING MACHINE LEARNING WITH PYTHON</a:t>
            </a:r>
            <a:endParaRPr lang="en-IN" altLang="ko-KR" b="1" dirty="0">
              <a:solidFill>
                <a:srgbClr val="252A85"/>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1558702" y="3213770"/>
            <a:ext cx="2978918" cy="1715708"/>
          </a:xfrm>
        </p:spPr>
        <p:txBody>
          <a:bodyPr>
            <a:normAutofit/>
          </a:bodyPr>
          <a:lstStyle/>
          <a:p>
            <a:pPr marL="0" indent="0" algn="ctr">
              <a:buNone/>
            </a:pPr>
            <a:r>
              <a:rPr lang="en-US" b="1" dirty="0">
                <a:solidFill>
                  <a:schemeClr val="bg1"/>
                </a:solidFill>
                <a:latin typeface="Times New Roman" panose="02020603050405020304" pitchFamily="18" charset="0"/>
                <a:ea typeface="Times New Roman"/>
                <a:cs typeface="Times New Roman" panose="02020603050405020304" pitchFamily="18" charset="0"/>
                <a:sym typeface="Times New Roman"/>
              </a:rPr>
              <a:t>By</a:t>
            </a:r>
            <a:endParaRPr lang="en-US" dirty="0">
              <a:solidFill>
                <a:schemeClr val="bg1"/>
              </a:solidFill>
              <a:latin typeface="Times New Roman" panose="02020603050405020304" pitchFamily="18" charset="0"/>
              <a:cs typeface="Times New Roman" panose="02020603050405020304" pitchFamily="18" charset="0"/>
            </a:endParaRPr>
          </a:p>
          <a:p>
            <a:pPr marL="0" indent="0" algn="ctr">
              <a:spcBef>
                <a:spcPts val="0"/>
              </a:spcBef>
              <a:spcAft>
                <a:spcPts val="0"/>
              </a:spcAft>
              <a:buClr>
                <a:srgbClr val="000000"/>
              </a:buClr>
              <a:buSzPts val="2400"/>
              <a:buNone/>
            </a:pPr>
            <a:r>
              <a:rPr lang="en-IN" b="1" dirty="0">
                <a:solidFill>
                  <a:schemeClr val="bg1"/>
                </a:solidFill>
                <a:latin typeface="Times New Roman" panose="02020603050405020304" pitchFamily="18" charset="0"/>
                <a:cs typeface="Times New Roman" panose="02020603050405020304" pitchFamily="18" charset="0"/>
              </a:rPr>
              <a:t>Jai Chaudhrani</a:t>
            </a:r>
            <a:endParaRPr lang="en-US" b="1" dirty="0">
              <a:solidFill>
                <a:schemeClr val="bg1"/>
              </a:solidFill>
              <a:latin typeface="Times New Roman" panose="02020603050405020304" pitchFamily="18" charset="0"/>
              <a:ea typeface="Arial"/>
              <a:cs typeface="Times New Roman" panose="02020603050405020304" pitchFamily="18" charset="0"/>
              <a:sym typeface="Arial"/>
            </a:endParaRPr>
          </a:p>
          <a:p>
            <a:pPr marL="0" lvl="0" indent="0" algn="ctr">
              <a:spcBef>
                <a:spcPts val="0"/>
              </a:spcBef>
              <a:spcAft>
                <a:spcPts val="0"/>
              </a:spcAft>
              <a:buClr>
                <a:srgbClr val="000000"/>
              </a:buClr>
              <a:buSzPts val="2400"/>
              <a:buNone/>
            </a:pPr>
            <a:r>
              <a:rPr lang="en-US" b="1" dirty="0">
                <a:solidFill>
                  <a:schemeClr val="bg1"/>
                </a:solidFill>
                <a:latin typeface="Times New Roman"/>
                <a:ea typeface="Times New Roman"/>
                <a:cs typeface="Times New Roman"/>
                <a:sym typeface="Times New Roman"/>
              </a:rPr>
              <a:t>VP21CSCI0200072</a:t>
            </a:r>
          </a:p>
          <a:p>
            <a:pPr marL="0" lvl="0" indent="0" algn="ctr">
              <a:spcBef>
                <a:spcPts val="0"/>
              </a:spcBef>
              <a:spcAft>
                <a:spcPts val="0"/>
              </a:spcAft>
              <a:buClr>
                <a:srgbClr val="000000"/>
              </a:buClr>
              <a:buSzPts val="2400"/>
              <a:buNone/>
            </a:pPr>
            <a:r>
              <a:rPr lang="en-US" b="1" dirty="0">
                <a:solidFill>
                  <a:schemeClr val="bg1"/>
                </a:solidFill>
                <a:latin typeface="Times New Roman"/>
                <a:ea typeface="Times New Roman"/>
                <a:cs typeface="Times New Roman"/>
                <a:sym typeface="Times New Roman"/>
              </a:rPr>
              <a:t>M.Sc. Data Science</a:t>
            </a:r>
          </a:p>
        </p:txBody>
      </p:sp>
      <p:pic>
        <p:nvPicPr>
          <p:cNvPr id="1026" name="Picture 2" descr="Gitam at a Glance - GITAM">
            <a:extLst>
              <a:ext uri="{FF2B5EF4-FFF2-40B4-BE49-F238E27FC236}">
                <a16:creationId xmlns:a16="http://schemas.microsoft.com/office/drawing/2014/main" id="{208F5F8B-E496-DA8E-00ED-6C3E6B631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B52C90-5843-FF5B-F1CC-CB00164D6ADF}"/>
              </a:ext>
            </a:extLst>
          </p:cNvPr>
          <p:cNvSpPr txBox="1"/>
          <p:nvPr/>
        </p:nvSpPr>
        <p:spPr>
          <a:xfrm>
            <a:off x="6815286" y="3298262"/>
            <a:ext cx="4104456" cy="1631216"/>
          </a:xfrm>
          <a:prstGeom prst="rect">
            <a:avLst/>
          </a:prstGeom>
          <a:noFill/>
        </p:spPr>
        <p:txBody>
          <a:bodyPr wrap="square" rtlCol="0">
            <a:spAutoFit/>
          </a:bodyPr>
          <a:lstStyle/>
          <a:p>
            <a:pPr marL="0" lvl="0" indent="0" algn="ctr">
              <a:spcBef>
                <a:spcPts val="0"/>
              </a:spcBef>
              <a:spcAft>
                <a:spcPts val="0"/>
              </a:spcAft>
              <a:buClr>
                <a:srgbClr val="000000"/>
              </a:buClr>
              <a:buSzPts val="2400"/>
              <a:buNone/>
            </a:pPr>
            <a:r>
              <a:rPr lang="en-US" sz="2000" b="1" dirty="0">
                <a:solidFill>
                  <a:schemeClr val="bg1"/>
                </a:solidFill>
                <a:latin typeface="Times New Roman"/>
                <a:ea typeface="Times New Roman"/>
                <a:cs typeface="Times New Roman"/>
                <a:sym typeface="Times New Roman"/>
              </a:rPr>
              <a:t>Under the Guidance of </a:t>
            </a:r>
          </a:p>
          <a:p>
            <a:pPr marL="0" lvl="0" indent="0" algn="ctr">
              <a:spcBef>
                <a:spcPts val="0"/>
              </a:spcBef>
              <a:spcAft>
                <a:spcPts val="0"/>
              </a:spcAft>
              <a:buClr>
                <a:srgbClr val="000000"/>
              </a:buClr>
              <a:buSzPts val="2400"/>
              <a:buNone/>
            </a:pPr>
            <a:r>
              <a:rPr lang="en-US" sz="2000" b="1" dirty="0">
                <a:solidFill>
                  <a:srgbClr val="000000"/>
                </a:solidFill>
                <a:latin typeface="Times New Roman" panose="02020603050405020304" pitchFamily="18" charset="0"/>
                <a:cs typeface="Times New Roman" panose="02020603050405020304" pitchFamily="18" charset="0"/>
                <a:sym typeface="Times New Roman"/>
              </a:rPr>
              <a:t>Dr. G. Babu Rao</a:t>
            </a:r>
          </a:p>
          <a:p>
            <a:pPr marL="0" lvl="0" indent="0" algn="ctr">
              <a:spcBef>
                <a:spcPts val="0"/>
              </a:spcBef>
              <a:spcAft>
                <a:spcPts val="0"/>
              </a:spcAft>
              <a:buClr>
                <a:srgbClr val="000000"/>
              </a:buClr>
              <a:buSzPts val="2400"/>
              <a:buNone/>
            </a:pPr>
            <a:r>
              <a:rPr lang="en-US" sz="2000" b="1" dirty="0">
                <a:solidFill>
                  <a:srgbClr val="000000"/>
                </a:solidFill>
                <a:latin typeface="Times New Roman" panose="02020603050405020304" pitchFamily="18" charset="0"/>
                <a:ea typeface="Times New Roman"/>
                <a:cs typeface="Times New Roman" panose="02020603050405020304" pitchFamily="18" charset="0"/>
                <a:sym typeface="Times New Roman"/>
              </a:rPr>
              <a:t>Assistant Professor</a:t>
            </a:r>
          </a:p>
          <a:p>
            <a:pPr marL="0" lvl="0" indent="0" algn="ctr">
              <a:spcBef>
                <a:spcPts val="0"/>
              </a:spcBef>
              <a:spcAft>
                <a:spcPts val="0"/>
              </a:spcAft>
              <a:buClr>
                <a:srgbClr val="000000"/>
              </a:buClr>
              <a:buSzPts val="2400"/>
              <a:buNone/>
            </a:pPr>
            <a:r>
              <a:rPr lang="en-US" sz="2000" b="1" dirty="0">
                <a:solidFill>
                  <a:srgbClr val="000000"/>
                </a:solidFill>
                <a:latin typeface="Times New Roman"/>
                <a:ea typeface="Times New Roman"/>
                <a:cs typeface="Times New Roman"/>
                <a:sym typeface="Times New Roman"/>
              </a:rPr>
              <a:t>Dept. of  Computer  Science</a:t>
            </a:r>
          </a:p>
          <a:p>
            <a:pPr marL="0" lvl="0" indent="0" algn="ctr">
              <a:spcBef>
                <a:spcPts val="0"/>
              </a:spcBef>
              <a:spcAft>
                <a:spcPts val="0"/>
              </a:spcAft>
              <a:buClr>
                <a:srgbClr val="000000"/>
              </a:buClr>
              <a:buSzPts val="2400"/>
              <a:buNone/>
            </a:pPr>
            <a:r>
              <a:rPr lang="en-US" sz="2000" b="1" dirty="0">
                <a:solidFill>
                  <a:srgbClr val="000000"/>
                </a:solidFill>
                <a:latin typeface="Times New Roman"/>
                <a:ea typeface="Times New Roman"/>
                <a:cs typeface="Times New Roman"/>
                <a:sym typeface="Times New Roman"/>
              </a:rPr>
              <a:t>GITAM ( Deemed to be University)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447134" y="765498"/>
            <a:ext cx="6559406" cy="5632311"/>
          </a:xfrm>
          <a:prstGeom prst="rect">
            <a:avLst/>
          </a:prstGeom>
          <a:noFill/>
          <a:ln w="9525">
            <a:noFill/>
            <a:miter lim="800000"/>
          </a:ln>
          <a:effectLst/>
        </p:spPr>
        <p:txBody>
          <a:bodyPr vert="horz" wrap="square" lIns="91440" tIns="45720" rIns="91440" bIns="45720" numCol="1" anchor="t" anchorCtr="0" compatLnSpc="1">
            <a:spAutoFit/>
          </a:bodyPr>
          <a:lstStyle/>
          <a:p>
            <a:pPr marL="514350" indent="-514350" defTabSz="914400">
              <a:buAutoNum type="arabicPeriod"/>
            </a:pPr>
            <a:r>
              <a:rPr lang="en-US" sz="3000" b="1" dirty="0">
                <a:solidFill>
                  <a:schemeClr val="bg1"/>
                </a:solidFill>
                <a:latin typeface="Times New Roman"/>
                <a:ea typeface="+mn-lt"/>
                <a:cs typeface="+mn-lt"/>
                <a:sym typeface="+mn-ea"/>
              </a:rPr>
              <a:t>Crime Data Preprocessing</a:t>
            </a:r>
          </a:p>
          <a:p>
            <a:pPr marL="514350" indent="-514350" defTabSz="914400">
              <a:buAutoNum type="arabicPeriod"/>
            </a:pPr>
            <a:endParaRPr lang="en-US" sz="3000" b="1" dirty="0">
              <a:solidFill>
                <a:schemeClr val="bg1"/>
              </a:solidFill>
              <a:latin typeface="Times New Roman"/>
              <a:ea typeface="+mn-lt"/>
              <a:cs typeface="+mn-lt"/>
              <a:sym typeface="+mn-ea"/>
            </a:endParaRPr>
          </a:p>
          <a:p>
            <a:pPr marL="514350" indent="-514350" defTabSz="914400">
              <a:buAutoNum type="arabicPeriod"/>
            </a:pPr>
            <a:r>
              <a:rPr lang="en-US" sz="3000" b="1" dirty="0">
                <a:solidFill>
                  <a:schemeClr val="bg1"/>
                </a:solidFill>
                <a:latin typeface="Times New Roman"/>
                <a:ea typeface="+mn-lt"/>
                <a:cs typeface="+mn-lt"/>
                <a:sym typeface="+mn-ea"/>
              </a:rPr>
              <a:t>Crime History Analysis</a:t>
            </a:r>
          </a:p>
          <a:p>
            <a:pPr marL="514350" indent="-514350" defTabSz="914400">
              <a:buAutoNum type="arabicPeriod"/>
            </a:pPr>
            <a:endParaRPr lang="en-US" sz="3000" b="1" dirty="0">
              <a:solidFill>
                <a:schemeClr val="bg1"/>
              </a:solidFill>
              <a:latin typeface="Times New Roman"/>
              <a:ea typeface="+mn-lt"/>
              <a:cs typeface="+mn-lt"/>
              <a:sym typeface="+mn-ea"/>
            </a:endParaRPr>
          </a:p>
          <a:p>
            <a:pPr marL="514350" indent="-514350" defTabSz="914400">
              <a:buAutoNum type="arabicPeriod"/>
            </a:pPr>
            <a:r>
              <a:rPr lang="en-US" sz="3000" b="1" dirty="0">
                <a:solidFill>
                  <a:schemeClr val="bg1"/>
                </a:solidFill>
                <a:latin typeface="Times New Roman"/>
                <a:ea typeface="+mn-lt"/>
                <a:cs typeface="+mn-lt"/>
                <a:sym typeface="+mn-ea"/>
              </a:rPr>
              <a:t>Data EDA</a:t>
            </a:r>
            <a:endParaRPr lang="en-US" sz="3000" b="1" dirty="0">
              <a:solidFill>
                <a:schemeClr val="bg1"/>
              </a:solidFill>
              <a:latin typeface="Times New Roman"/>
              <a:cs typeface="Calibri Light"/>
            </a:endParaRPr>
          </a:p>
          <a:p>
            <a:pPr marL="514350" indent="-514350" defTabSz="914400">
              <a:buAutoNum type="arabicPeriod"/>
            </a:pPr>
            <a:endParaRPr lang="en-US" sz="3000" b="1" dirty="0">
              <a:solidFill>
                <a:schemeClr val="bg1"/>
              </a:solidFill>
              <a:latin typeface="Times New Roman"/>
              <a:ea typeface="+mn-lt"/>
              <a:cs typeface="+mn-lt"/>
            </a:endParaRPr>
          </a:p>
          <a:p>
            <a:pPr marL="514350" indent="-514350" defTabSz="914400">
              <a:buAutoNum type="arabicPeriod"/>
            </a:pPr>
            <a:r>
              <a:rPr lang="en-US" sz="3000" b="1" dirty="0">
                <a:solidFill>
                  <a:schemeClr val="bg1"/>
                </a:solidFill>
                <a:latin typeface="Times New Roman"/>
                <a:ea typeface="+mn-lt"/>
                <a:cs typeface="+mn-lt"/>
                <a:sym typeface="+mn-ea"/>
              </a:rPr>
              <a:t>Implementation of the Model</a:t>
            </a:r>
            <a:endParaRPr lang="en-US" sz="3000" b="1" dirty="0">
              <a:solidFill>
                <a:schemeClr val="bg1"/>
              </a:solidFill>
              <a:latin typeface="Times New Roman"/>
              <a:cs typeface="Times New Roman" panose="02020603050405020304" pitchFamily="18" charset="0"/>
            </a:endParaRPr>
          </a:p>
          <a:p>
            <a:pPr marL="514350" indent="-514350" defTabSz="914400">
              <a:buAutoNum type="arabicPeriod"/>
            </a:pPr>
            <a:endParaRPr lang="en-US" sz="3000" b="1" dirty="0">
              <a:solidFill>
                <a:schemeClr val="bg1"/>
              </a:solidFill>
              <a:latin typeface="Times New Roman"/>
              <a:ea typeface="+mn-lt"/>
              <a:cs typeface="+mn-lt"/>
            </a:endParaRPr>
          </a:p>
          <a:p>
            <a:pPr marL="514350" indent="-514350" defTabSz="914400">
              <a:buAutoNum type="arabicPeriod"/>
            </a:pPr>
            <a:r>
              <a:rPr lang="en-US" sz="3000" b="1" dirty="0">
                <a:solidFill>
                  <a:schemeClr val="bg1"/>
                </a:solidFill>
                <a:latin typeface="Times New Roman"/>
                <a:ea typeface="+mn-lt"/>
                <a:cs typeface="+mn-lt"/>
                <a:sym typeface="+mn-ea"/>
              </a:rPr>
              <a:t>Applying the </a:t>
            </a:r>
            <a:r>
              <a:rPr lang="en-US" sz="3000" b="1" dirty="0" err="1">
                <a:solidFill>
                  <a:schemeClr val="bg1"/>
                </a:solidFill>
                <a:latin typeface="Times New Roman"/>
                <a:ea typeface="+mn-lt"/>
                <a:cs typeface="+mn-lt"/>
                <a:sym typeface="+mn-ea"/>
              </a:rPr>
              <a:t>LightGBM</a:t>
            </a:r>
            <a:r>
              <a:rPr lang="en-US" sz="3000" b="1" dirty="0">
                <a:solidFill>
                  <a:schemeClr val="bg1"/>
                </a:solidFill>
                <a:latin typeface="Times New Roman"/>
                <a:ea typeface="+mn-lt"/>
                <a:cs typeface="+mn-lt"/>
                <a:sym typeface="+mn-ea"/>
              </a:rPr>
              <a:t> Algorithm</a:t>
            </a:r>
            <a:endParaRPr lang="en-US" sz="3000" b="1" dirty="0">
              <a:solidFill>
                <a:schemeClr val="bg1"/>
              </a:solidFill>
              <a:latin typeface="Times New Roman"/>
              <a:cs typeface="Calibri Light"/>
            </a:endParaRPr>
          </a:p>
          <a:p>
            <a:pPr marL="514350" indent="-514350" defTabSz="914400">
              <a:buAutoNum type="arabicPeriod"/>
            </a:pPr>
            <a:endParaRPr lang="en-US" sz="3000" b="1" dirty="0">
              <a:solidFill>
                <a:schemeClr val="bg1"/>
              </a:solidFill>
              <a:latin typeface="Times New Roman"/>
              <a:ea typeface="+mn-lt"/>
              <a:cs typeface="+mn-lt"/>
            </a:endParaRPr>
          </a:p>
          <a:p>
            <a:pPr marL="514350" indent="-514350" defTabSz="914400">
              <a:buAutoNum type="arabicPeriod"/>
            </a:pPr>
            <a:r>
              <a:rPr lang="en-US" sz="3000" b="1" dirty="0">
                <a:solidFill>
                  <a:schemeClr val="bg1"/>
                </a:solidFill>
                <a:latin typeface="Times New Roman"/>
                <a:ea typeface="+mn-lt"/>
                <a:cs typeface="+mn-lt"/>
                <a:sym typeface="+mn-ea"/>
              </a:rPr>
              <a:t>Prediction of Crime Hotspots</a:t>
            </a:r>
            <a:endParaRPr lang="en-US" sz="3000" b="1" dirty="0">
              <a:solidFill>
                <a:schemeClr val="bg1"/>
              </a:solidFill>
              <a:latin typeface="Times New Roman"/>
              <a:cs typeface="Calibri Light"/>
            </a:endParaRPr>
          </a:p>
          <a:p>
            <a:pPr defTabSz="914400"/>
            <a:endParaRPr lang="en-US" sz="3000" b="1" dirty="0">
              <a:solidFill>
                <a:schemeClr val="bg1"/>
              </a:solidFill>
              <a:latin typeface="Times New Roman"/>
              <a:ea typeface="+mn-lt"/>
              <a:cs typeface="+mn-lt"/>
            </a:endParaRPr>
          </a:p>
        </p:txBody>
      </p:sp>
      <p:sp>
        <p:nvSpPr>
          <p:cNvPr id="14" name="TextBox 13">
            <a:extLst>
              <a:ext uri="{FF2B5EF4-FFF2-40B4-BE49-F238E27FC236}">
                <a16:creationId xmlns:a16="http://schemas.microsoft.com/office/drawing/2014/main" id="{0FDFDC4B-0591-4671-E941-4DBAFECDF9E0}"/>
              </a:ext>
            </a:extLst>
          </p:cNvPr>
          <p:cNvSpPr txBox="1"/>
          <p:nvPr/>
        </p:nvSpPr>
        <p:spPr>
          <a:xfrm>
            <a:off x="838622" y="2925738"/>
            <a:ext cx="3600400" cy="830997"/>
          </a:xfrm>
          <a:prstGeom prst="rect">
            <a:avLst/>
          </a:prstGeom>
          <a:noFill/>
        </p:spPr>
        <p:txBody>
          <a:bodyPr wrap="square" rtlCol="0">
            <a:spAutoFit/>
          </a:bodyPr>
          <a:lstStyle/>
          <a:p>
            <a:r>
              <a:rPr lang="en-IN" sz="4800" b="1" dirty="0">
                <a:solidFill>
                  <a:srgbClr val="333F82"/>
                </a:solidFill>
                <a:latin typeface="Times New Roman" panose="02020603050405020304" pitchFamily="18" charset="0"/>
                <a:cs typeface="Times New Roman" panose="02020603050405020304" pitchFamily="18" charset="0"/>
              </a:rPr>
              <a:t>MODULES</a:t>
            </a:r>
          </a:p>
        </p:txBody>
      </p:sp>
      <p:pic>
        <p:nvPicPr>
          <p:cNvPr id="2" name="Picture 2" descr="Gitam at a Glance - GITAM">
            <a:extLst>
              <a:ext uri="{FF2B5EF4-FFF2-40B4-BE49-F238E27FC236}">
                <a16:creationId xmlns:a16="http://schemas.microsoft.com/office/drawing/2014/main" id="{8ACB0C46-C352-4CB1-58FD-390262BFA7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65073-25DA-FCFD-1160-6B42DA32751D}"/>
              </a:ext>
            </a:extLst>
          </p:cNvPr>
          <p:cNvSpPr>
            <a:spLocks noGrp="1"/>
          </p:cNvSpPr>
          <p:nvPr>
            <p:ph type="title" idx="4294967295"/>
          </p:nvPr>
        </p:nvSpPr>
        <p:spPr>
          <a:xfrm>
            <a:off x="4871071" y="99793"/>
            <a:ext cx="2736304" cy="798512"/>
          </a:xfrm>
        </p:spPr>
        <p:txBody>
          <a:bodyPr/>
          <a:lstStyle/>
          <a:p>
            <a:r>
              <a:rPr lang="en-IN" b="1" dirty="0">
                <a:solidFill>
                  <a:srgbClr val="333F82"/>
                </a:solidFill>
                <a:latin typeface="Times New Roman"/>
                <a:ea typeface="Malgun Gothic"/>
                <a:cs typeface="Times New Roman"/>
              </a:rPr>
              <a:t>MODULES</a:t>
            </a:r>
            <a:endParaRPr lang="en-US" b="1" dirty="0">
              <a:solidFill>
                <a:srgbClr val="333F82"/>
              </a:solidFill>
              <a:ea typeface="Malgun Gothic"/>
              <a:cs typeface="Calibri"/>
            </a:endParaRPr>
          </a:p>
        </p:txBody>
      </p:sp>
      <p:sp>
        <p:nvSpPr>
          <p:cNvPr id="2" name="Content Placeholder 1">
            <a:extLst>
              <a:ext uri="{FF2B5EF4-FFF2-40B4-BE49-F238E27FC236}">
                <a16:creationId xmlns:a16="http://schemas.microsoft.com/office/drawing/2014/main" id="{434C8814-B0B6-69C3-087A-B0565BE58CB8}"/>
              </a:ext>
            </a:extLst>
          </p:cNvPr>
          <p:cNvSpPr>
            <a:spLocks noGrp="1"/>
          </p:cNvSpPr>
          <p:nvPr>
            <p:ph idx="4294967295"/>
          </p:nvPr>
        </p:nvSpPr>
        <p:spPr>
          <a:xfrm>
            <a:off x="0" y="1341438"/>
            <a:ext cx="12071870" cy="5184700"/>
          </a:xfrm>
        </p:spPr>
        <p:txBody>
          <a:bodyPr vert="horz" lIns="99569" tIns="49785" rIns="99569" bIns="49785" rtlCol="0" anchor="t">
            <a:noAutofit/>
          </a:bodyPr>
          <a:lstStyle/>
          <a:p>
            <a:pPr marL="0" indent="0">
              <a:spcBef>
                <a:spcPts val="0"/>
              </a:spcBef>
              <a:buNone/>
            </a:pPr>
            <a:r>
              <a:rPr lang="en-US" sz="2000" b="1" dirty="0">
                <a:solidFill>
                  <a:schemeClr val="bg1"/>
                </a:solidFill>
                <a:latin typeface="Times New Roman"/>
                <a:ea typeface="+mn-lt"/>
                <a:cs typeface="+mn-lt"/>
                <a:sym typeface="+mn-ea"/>
              </a:rPr>
              <a:t>1. Crime Data </a:t>
            </a:r>
            <a:r>
              <a:rPr lang="en-US" b="1" dirty="0">
                <a:solidFill>
                  <a:schemeClr val="bg1"/>
                </a:solidFill>
                <a:latin typeface="Times New Roman"/>
                <a:ea typeface="+mn-lt"/>
                <a:cs typeface="+mn-lt"/>
                <a:sym typeface="+mn-ea"/>
              </a:rPr>
              <a:t>Preprocessing</a:t>
            </a:r>
            <a:endParaRPr lang="en-US" i="0" dirty="0">
              <a:solidFill>
                <a:schemeClr val="bg1"/>
              </a:solidFill>
              <a:latin typeface="Times New Roman"/>
              <a:ea typeface="Malgun Gothic"/>
              <a:cs typeface="Times New Roman"/>
            </a:endParaRPr>
          </a:p>
          <a:p>
            <a:pPr marL="0" indent="0" algn="just">
              <a:spcBef>
                <a:spcPts val="0"/>
              </a:spcBef>
              <a:buNone/>
            </a:pPr>
            <a:r>
              <a:rPr lang="en-US" dirty="0">
                <a:solidFill>
                  <a:schemeClr val="bg1"/>
                </a:solidFill>
                <a:latin typeface="Times New Roman" panose="02020603050405020304" pitchFamily="18" charset="0"/>
                <a:cs typeface="Times New Roman" panose="02020603050405020304" pitchFamily="18" charset="0"/>
              </a:rPr>
              <a:t>This module involves the data cleaning, filling the missing values and data transformation. It is used to reduce the complexity of the dataset and improve the performance of machine learning models by selecting only the most important features. </a:t>
            </a:r>
          </a:p>
          <a:p>
            <a:pPr marL="0" indent="0">
              <a:spcBef>
                <a:spcPts val="0"/>
              </a:spcBef>
              <a:buNone/>
            </a:pPr>
            <a:endParaRPr lang="en-US" i="0" dirty="0">
              <a:solidFill>
                <a:schemeClr val="bg1"/>
              </a:solidFill>
              <a:latin typeface="Times New Roman" panose="02020603050405020304" pitchFamily="18" charset="0"/>
              <a:ea typeface="Malgun Gothic"/>
              <a:cs typeface="Times New Roman" panose="02020603050405020304" pitchFamily="18" charset="0"/>
            </a:endParaRPr>
          </a:p>
          <a:p>
            <a:pPr marL="0" indent="0">
              <a:spcBef>
                <a:spcPts val="0"/>
              </a:spcBef>
              <a:buNone/>
            </a:pPr>
            <a:r>
              <a:rPr lang="en-US" b="1" i="0" dirty="0">
                <a:solidFill>
                  <a:schemeClr val="bg1"/>
                </a:solidFill>
                <a:latin typeface="Times New Roman"/>
                <a:ea typeface="Malgun Gothic"/>
                <a:cs typeface="Times New Roman"/>
              </a:rPr>
              <a:t>2. Crime History Analysis</a:t>
            </a:r>
            <a:endParaRPr lang="en-US" i="0" dirty="0">
              <a:solidFill>
                <a:schemeClr val="bg1"/>
              </a:solidFill>
              <a:latin typeface="Times New Roman"/>
              <a:ea typeface="Malgun Gothic"/>
              <a:cs typeface="Times New Roman"/>
            </a:endParaRPr>
          </a:p>
          <a:p>
            <a:pPr marL="0" indent="0">
              <a:spcBef>
                <a:spcPts val="0"/>
              </a:spcBef>
              <a:buNone/>
            </a:pPr>
            <a:r>
              <a:rPr lang="en-US" dirty="0">
                <a:solidFill>
                  <a:schemeClr val="bg1"/>
                </a:solidFill>
                <a:latin typeface="Times New Roman" panose="02020603050405020304" pitchFamily="18" charset="0"/>
                <a:cs typeface="Times New Roman" panose="02020603050405020304" pitchFamily="18" charset="0"/>
              </a:rPr>
              <a:t>This module involves analysis of the criminal activity happened in the past which will be helpful to understand the crime patterns and hotspots. </a:t>
            </a:r>
          </a:p>
          <a:p>
            <a:pPr marL="0" indent="0">
              <a:spcBef>
                <a:spcPts val="0"/>
              </a:spcBef>
              <a:buNone/>
            </a:pPr>
            <a:endParaRPr lang="en-US" i="0" dirty="0">
              <a:solidFill>
                <a:schemeClr val="bg1"/>
              </a:solidFill>
              <a:latin typeface="Times New Roman" panose="02020603050405020304" pitchFamily="18" charset="0"/>
              <a:ea typeface="Malgun Gothic"/>
              <a:cs typeface="Times New Roman" panose="02020603050405020304" pitchFamily="18" charset="0"/>
            </a:endParaRPr>
          </a:p>
          <a:p>
            <a:pPr marL="0" indent="0">
              <a:spcBef>
                <a:spcPts val="0"/>
              </a:spcBef>
              <a:buNone/>
            </a:pPr>
            <a:r>
              <a:rPr lang="en-US" b="1" i="0" dirty="0">
                <a:solidFill>
                  <a:schemeClr val="bg1"/>
                </a:solidFill>
                <a:latin typeface="Times New Roman"/>
                <a:ea typeface="Malgun Gothic"/>
                <a:cs typeface="Times New Roman"/>
              </a:rPr>
              <a:t>3. Data EDA</a:t>
            </a:r>
            <a:endParaRPr lang="en" i="0" dirty="0">
              <a:solidFill>
                <a:schemeClr val="bg1"/>
              </a:solidFill>
              <a:latin typeface="Times New Roman"/>
              <a:ea typeface="+mj-lt"/>
              <a:cs typeface="+mj-lt"/>
            </a:endParaRPr>
          </a:p>
          <a:p>
            <a:pPr marL="0" indent="0" algn="just">
              <a:spcBef>
                <a:spcPts val="0"/>
              </a:spcBef>
              <a:buNone/>
            </a:pPr>
            <a:r>
              <a:rPr lang="en" i="0" dirty="0">
                <a:solidFill>
                  <a:schemeClr val="bg1"/>
                </a:solidFill>
                <a:latin typeface="Times New Roman"/>
                <a:ea typeface="+mj-lt"/>
                <a:cs typeface="+mj-lt"/>
              </a:rPr>
              <a:t>EDA (Exploratory</a:t>
            </a:r>
            <a:r>
              <a:rPr lang="en-US" dirty="0">
                <a:solidFill>
                  <a:schemeClr val="bg1"/>
                </a:solidFill>
                <a:latin typeface="Times New Roman" panose="02020603050405020304" pitchFamily="18" charset="0"/>
                <a:cs typeface="Times New Roman" panose="02020603050405020304" pitchFamily="18" charset="0"/>
              </a:rPr>
              <a:t> Data Analysis) refers to the critical process of performing initial investigations on data so as to discover patterns, to spot anomalies, to test hypothesis and to check assumptions with the help of summary statistics and graphical representations.</a:t>
            </a:r>
            <a:endParaRPr lang="en-US" i="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a:cs typeface="Calibri"/>
            </a:endParaRPr>
          </a:p>
        </p:txBody>
      </p:sp>
      <p:pic>
        <p:nvPicPr>
          <p:cNvPr id="4" name="Picture 2" descr="Gitam at a Glance - GITAM">
            <a:extLst>
              <a:ext uri="{FF2B5EF4-FFF2-40B4-BE49-F238E27FC236}">
                <a16:creationId xmlns:a16="http://schemas.microsoft.com/office/drawing/2014/main" id="{9856C610-3C55-D07D-9CC8-6235C3A4FE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65073-25DA-FCFD-1160-6B42DA32751D}"/>
              </a:ext>
            </a:extLst>
          </p:cNvPr>
          <p:cNvSpPr>
            <a:spLocks noGrp="1"/>
          </p:cNvSpPr>
          <p:nvPr>
            <p:ph type="title" idx="4294967295"/>
          </p:nvPr>
        </p:nvSpPr>
        <p:spPr>
          <a:xfrm>
            <a:off x="5015086" y="117426"/>
            <a:ext cx="2926854" cy="798512"/>
          </a:xfrm>
        </p:spPr>
        <p:txBody>
          <a:bodyPr/>
          <a:lstStyle/>
          <a:p>
            <a:r>
              <a:rPr lang="en-IN" b="1" dirty="0">
                <a:solidFill>
                  <a:srgbClr val="333F82"/>
                </a:solidFill>
                <a:latin typeface="Times New Roman"/>
                <a:ea typeface="Malgun Gothic"/>
                <a:cs typeface="Times New Roman"/>
              </a:rPr>
              <a:t>MODULES</a:t>
            </a:r>
            <a:endParaRPr lang="en-US" b="1" dirty="0">
              <a:solidFill>
                <a:srgbClr val="333F82"/>
              </a:solidFill>
              <a:ea typeface="Malgun Gothic"/>
              <a:cs typeface="Calibri"/>
            </a:endParaRPr>
          </a:p>
        </p:txBody>
      </p:sp>
      <p:sp>
        <p:nvSpPr>
          <p:cNvPr id="2" name="Content Placeholder 1">
            <a:extLst>
              <a:ext uri="{FF2B5EF4-FFF2-40B4-BE49-F238E27FC236}">
                <a16:creationId xmlns:a16="http://schemas.microsoft.com/office/drawing/2014/main" id="{434C8814-B0B6-69C3-087A-B0565BE58CB8}"/>
              </a:ext>
            </a:extLst>
          </p:cNvPr>
          <p:cNvSpPr>
            <a:spLocks noGrp="1"/>
          </p:cNvSpPr>
          <p:nvPr>
            <p:ph idx="4294967295"/>
          </p:nvPr>
        </p:nvSpPr>
        <p:spPr>
          <a:xfrm>
            <a:off x="-19668" y="1398037"/>
            <a:ext cx="12019529" cy="5457825"/>
          </a:xfrm>
        </p:spPr>
        <p:txBody>
          <a:bodyPr vert="horz" lIns="99569" tIns="49785" rIns="99569" bIns="49785" rtlCol="0" anchor="t">
            <a:noAutofit/>
          </a:bodyPr>
          <a:lstStyle/>
          <a:p>
            <a:pPr marL="0" indent="0">
              <a:buNone/>
            </a:pPr>
            <a:r>
              <a:rPr lang="en" b="1" i="0" dirty="0">
                <a:solidFill>
                  <a:schemeClr val="bg1"/>
                </a:solidFill>
                <a:latin typeface="Times New Roman"/>
                <a:ea typeface="Malgun Gothic"/>
                <a:cs typeface="Calibri"/>
              </a:rPr>
              <a:t>4. Implemention of the Model</a:t>
            </a:r>
            <a:endParaRPr lang="en" i="0" dirty="0">
              <a:solidFill>
                <a:schemeClr val="bg1"/>
              </a:solidFill>
              <a:latin typeface="Times New Roman"/>
              <a:ea typeface="Malgun Gothic"/>
              <a:cs typeface="Calibri"/>
            </a:endParaRPr>
          </a:p>
          <a:p>
            <a:pPr marL="0" indent="0" algn="just">
              <a:buNone/>
            </a:pPr>
            <a:r>
              <a:rPr lang="en-US" dirty="0">
                <a:solidFill>
                  <a:schemeClr val="bg1"/>
                </a:solidFill>
                <a:latin typeface="Times New Roman" panose="02020603050405020304" pitchFamily="18" charset="0"/>
                <a:cs typeface="Times New Roman" panose="02020603050405020304" pitchFamily="18" charset="0"/>
              </a:rPr>
              <a:t>The implementation of the model represents how a system (application, service, interface, etc.) works. This involves model fitting techniques and building process of </a:t>
            </a:r>
            <a:r>
              <a:rPr lang="en-US" dirty="0" err="1">
                <a:solidFill>
                  <a:schemeClr val="bg1"/>
                </a:solidFill>
                <a:latin typeface="Times New Roman" panose="02020603050405020304" pitchFamily="18" charset="0"/>
                <a:cs typeface="Times New Roman" panose="02020603050405020304" pitchFamily="18" charset="0"/>
              </a:rPr>
              <a:t>LightGBM</a:t>
            </a:r>
            <a:r>
              <a:rPr lang="en-US" dirty="0">
                <a:solidFill>
                  <a:schemeClr val="bg1"/>
                </a:solidFill>
                <a:latin typeface="Times New Roman" panose="02020603050405020304" pitchFamily="18" charset="0"/>
                <a:cs typeface="Times New Roman" panose="02020603050405020304" pitchFamily="18" charset="0"/>
              </a:rPr>
              <a:t> (Gradient Boosting Machine) model. </a:t>
            </a:r>
          </a:p>
          <a:p>
            <a:pPr marL="0" indent="0">
              <a:buNone/>
            </a:pPr>
            <a:endParaRPr lang="en" i="0" dirty="0">
              <a:solidFill>
                <a:schemeClr val="bg1"/>
              </a:solidFill>
              <a:latin typeface="Times New Roman" panose="02020603050405020304" pitchFamily="18" charset="0"/>
              <a:ea typeface="Malgun Gothic"/>
              <a:cs typeface="Times New Roman" panose="02020603050405020304" pitchFamily="18" charset="0"/>
            </a:endParaRPr>
          </a:p>
          <a:p>
            <a:pPr marL="0" indent="0">
              <a:buNone/>
            </a:pPr>
            <a:r>
              <a:rPr lang="en" b="1" i="0" dirty="0">
                <a:solidFill>
                  <a:schemeClr val="bg1"/>
                </a:solidFill>
                <a:latin typeface="Times New Roman"/>
                <a:ea typeface="Malgun Gothic"/>
                <a:cs typeface="Calibri"/>
              </a:rPr>
              <a:t>5. Applying the Light GBM Algorithm</a:t>
            </a:r>
            <a:endParaRPr lang="en" i="0" dirty="0">
              <a:solidFill>
                <a:schemeClr val="bg1"/>
              </a:solidFill>
              <a:latin typeface="Times New Roman"/>
              <a:ea typeface="Malgun Gothic"/>
              <a:cs typeface="+mj-lt"/>
            </a:endParaRPr>
          </a:p>
          <a:p>
            <a:pPr marL="0" indent="0" algn="just">
              <a:buNone/>
            </a:pPr>
            <a:r>
              <a:rPr lang="en" i="0" dirty="0">
                <a:solidFill>
                  <a:schemeClr val="bg1"/>
                </a:solidFill>
                <a:latin typeface="Times New Roman"/>
                <a:ea typeface="Malgun Gothic"/>
                <a:cs typeface="+mj-lt"/>
              </a:rPr>
              <a:t>LightGBM (Gradient Boosting Machine) is an ensembling algorithm which is used for </a:t>
            </a:r>
            <a:r>
              <a:rPr lang="en" i="0" dirty="0">
                <a:solidFill>
                  <a:schemeClr val="bg1"/>
                </a:solidFill>
                <a:latin typeface="Times New Roman"/>
                <a:ea typeface="+mj-lt"/>
                <a:cs typeface="+mj-lt"/>
              </a:rPr>
              <a:t>faster training speed and higher efficiency. LightGBM (Gradient Boosting Machine) uses histogram based algorithm. It also replaces which continuous values to discrete bins result in lower memory usage.</a:t>
            </a:r>
            <a:endParaRPr lang="en" i="0" dirty="0">
              <a:solidFill>
                <a:schemeClr val="bg1"/>
              </a:solidFill>
              <a:latin typeface="Times New Roman"/>
              <a:cs typeface="Calibri"/>
            </a:endParaRPr>
          </a:p>
          <a:p>
            <a:endParaRPr lang="en" i="0" dirty="0">
              <a:solidFill>
                <a:schemeClr val="bg1"/>
              </a:solidFill>
              <a:latin typeface="Times New Roman"/>
              <a:ea typeface="Malgun Gothic"/>
              <a:cs typeface="Calibri"/>
            </a:endParaRPr>
          </a:p>
          <a:p>
            <a:pPr marL="0" indent="0">
              <a:buNone/>
            </a:pPr>
            <a:r>
              <a:rPr lang="en" b="1" i="0" dirty="0">
                <a:solidFill>
                  <a:schemeClr val="bg1"/>
                </a:solidFill>
                <a:latin typeface="Times New Roman"/>
                <a:ea typeface="Malgun Gothic"/>
                <a:cs typeface="Calibri"/>
              </a:rPr>
              <a:t>6. Prediction of Crime Hotspots</a:t>
            </a:r>
            <a:endParaRPr lang="en" i="0" dirty="0">
              <a:solidFill>
                <a:schemeClr val="bg1"/>
              </a:solidFill>
              <a:latin typeface="Times New Roman"/>
              <a:ea typeface="Malgun Gothic"/>
              <a:cs typeface="Calibri"/>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Prediction of crime is a systematized method that classifies and examines the crime patterns.</a:t>
            </a:r>
            <a:br>
              <a:rPr lang="en-US" i="0" dirty="0">
                <a:solidFill>
                  <a:schemeClr val="bg1"/>
                </a:solidFill>
                <a:latin typeface="Times New Roman"/>
              </a:rPr>
            </a:br>
            <a:endParaRPr lang="en-US" i="0" dirty="0">
              <a:solidFill>
                <a:schemeClr val="bg1"/>
              </a:solidFill>
              <a:latin typeface="Times New Roman"/>
              <a:cs typeface="Calibri"/>
            </a:endParaRPr>
          </a:p>
          <a:p>
            <a:pPr marL="0" indent="0">
              <a:spcBef>
                <a:spcPts val="0"/>
              </a:spcBef>
            </a:pPr>
            <a:endParaRPr lang="en-US" i="0" dirty="0">
              <a:solidFill>
                <a:schemeClr val="bg1"/>
              </a:solidFill>
              <a:latin typeface="Times New Roman"/>
              <a:cs typeface="Times New Roman"/>
            </a:endParaRPr>
          </a:p>
          <a:p>
            <a:pPr marL="0" indent="0">
              <a:spcBef>
                <a:spcPts val="0"/>
              </a:spcBef>
            </a:pPr>
            <a:endParaRPr lang="en-US" i="0" dirty="0">
              <a:solidFill>
                <a:schemeClr val="bg1"/>
              </a:solidFill>
              <a:latin typeface="Times New Roman"/>
              <a:cs typeface="Times New Roman"/>
            </a:endParaRPr>
          </a:p>
          <a:p>
            <a:endParaRPr lang="en-US" dirty="0">
              <a:solidFill>
                <a:schemeClr val="bg1"/>
              </a:solidFill>
              <a:latin typeface="Times New Roman"/>
              <a:cs typeface="Calibri"/>
            </a:endParaRPr>
          </a:p>
        </p:txBody>
      </p:sp>
      <p:pic>
        <p:nvPicPr>
          <p:cNvPr id="4" name="Picture 2" descr="Gitam at a Glance - GITAM">
            <a:extLst>
              <a:ext uri="{FF2B5EF4-FFF2-40B4-BE49-F238E27FC236}">
                <a16:creationId xmlns:a16="http://schemas.microsoft.com/office/drawing/2014/main" id="{42FA2F56-3A6A-4C4C-D7D2-F3069EF9AB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1836"/>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74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14143-7027-F3AA-6FC5-E3DD6EC5318E}"/>
              </a:ext>
            </a:extLst>
          </p:cNvPr>
          <p:cNvSpPr>
            <a:spLocks noGrp="1"/>
          </p:cNvSpPr>
          <p:nvPr>
            <p:ph type="title" idx="4294967295"/>
          </p:nvPr>
        </p:nvSpPr>
        <p:spPr>
          <a:xfrm>
            <a:off x="3862958" y="117426"/>
            <a:ext cx="4655046" cy="798512"/>
          </a:xfrm>
        </p:spPr>
        <p:txBody>
          <a:bodyPr vert="horz" lIns="91440" tIns="45720" rIns="91440" bIns="45720" rtlCol="0" anchor="ctr">
            <a:normAutofit fontScale="90000"/>
          </a:bodyPr>
          <a:lstStyle/>
          <a:p>
            <a:pPr defTabSz="914400" latinLnBrk="0">
              <a:lnSpc>
                <a:spcPct val="90000"/>
              </a:lnSpc>
            </a:pPr>
            <a:r>
              <a:rPr lang="en-US" sz="4400" b="1" kern="1200" dirty="0">
                <a:solidFill>
                  <a:srgbClr val="333F82"/>
                </a:solidFill>
                <a:latin typeface="Times New Roman"/>
                <a:ea typeface="+mj-ea"/>
                <a:cs typeface="Times New Roman"/>
              </a:rPr>
              <a:t>UML DIAGRAMS</a:t>
            </a:r>
          </a:p>
        </p:txBody>
      </p:sp>
      <p:pic>
        <p:nvPicPr>
          <p:cNvPr id="2" name="Picture 2" descr="Gitam at a Glance - GITAM">
            <a:extLst>
              <a:ext uri="{FF2B5EF4-FFF2-40B4-BE49-F238E27FC236}">
                <a16:creationId xmlns:a16="http://schemas.microsoft.com/office/drawing/2014/main" id="{DE573182-2A5D-B953-86C3-A44446E1C2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839557-5A9C-66EE-30DE-A57169AB5D5E}"/>
              </a:ext>
            </a:extLst>
          </p:cNvPr>
          <p:cNvSpPr txBox="1"/>
          <p:nvPr/>
        </p:nvSpPr>
        <p:spPr>
          <a:xfrm>
            <a:off x="190550" y="2031907"/>
            <a:ext cx="11809312" cy="2062103"/>
          </a:xfrm>
          <a:prstGeom prst="rect">
            <a:avLst/>
          </a:prstGeom>
          <a:noFill/>
        </p:spPr>
        <p:txBody>
          <a:bodyPr wrap="square" rtlCol="0">
            <a:spAutoFit/>
          </a:bodyPr>
          <a:lstStyle/>
          <a:p>
            <a:pPr algn="just"/>
            <a:r>
              <a:rPr lang="en-US" sz="3200" dirty="0">
                <a:solidFill>
                  <a:schemeClr val="bg1"/>
                </a:solidFill>
                <a:latin typeface="Times New Roman" panose="02020603050405020304" pitchFamily="18" charset="0"/>
                <a:cs typeface="Times New Roman" panose="02020603050405020304" pitchFamily="18" charset="0"/>
              </a:rPr>
              <a:t>UML stands for Unified Modelling Language and is a standardized visual language used to represent and design software systems. UML diagrams provide a way to visually represent various aspects of a software system, including its structure, </a:t>
            </a:r>
            <a:r>
              <a:rPr lang="en-US" sz="3200" dirty="0" err="1">
                <a:solidFill>
                  <a:schemeClr val="bg1"/>
                </a:solidFill>
                <a:latin typeface="Times New Roman" panose="02020603050405020304" pitchFamily="18" charset="0"/>
                <a:cs typeface="Times New Roman" panose="02020603050405020304" pitchFamily="18" charset="0"/>
              </a:rPr>
              <a:t>behaviour</a:t>
            </a:r>
            <a:r>
              <a:rPr lang="en-US" sz="3200" dirty="0">
                <a:solidFill>
                  <a:schemeClr val="bg1"/>
                </a:solidFill>
                <a:latin typeface="Times New Roman" panose="02020603050405020304" pitchFamily="18" charset="0"/>
                <a:cs typeface="Times New Roman" panose="02020603050405020304" pitchFamily="18" charset="0"/>
              </a:rPr>
              <a:t>, and interactions. </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285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14143-7027-F3AA-6FC5-E3DD6EC5318E}"/>
              </a:ext>
            </a:extLst>
          </p:cNvPr>
          <p:cNvSpPr>
            <a:spLocks noGrp="1"/>
          </p:cNvSpPr>
          <p:nvPr>
            <p:ph type="title" idx="4294967295"/>
          </p:nvPr>
        </p:nvSpPr>
        <p:spPr>
          <a:xfrm>
            <a:off x="118542" y="1413570"/>
            <a:ext cx="4655046" cy="798512"/>
          </a:xfrm>
        </p:spPr>
        <p:txBody>
          <a:bodyPr vert="horz" lIns="91440" tIns="45720" rIns="91440" bIns="45720" rtlCol="0" anchor="ctr">
            <a:noAutofit/>
          </a:bodyPr>
          <a:lstStyle/>
          <a:p>
            <a:pPr defTabSz="914400" latinLnBrk="0">
              <a:lnSpc>
                <a:spcPct val="90000"/>
              </a:lnSpc>
            </a:pPr>
            <a:r>
              <a:rPr lang="en-US" sz="3200" b="1" kern="1200" dirty="0">
                <a:solidFill>
                  <a:srgbClr val="333F82"/>
                </a:solidFill>
                <a:latin typeface="Times New Roman"/>
                <a:ea typeface="+mj-ea"/>
                <a:cs typeface="Times New Roman"/>
              </a:rPr>
              <a:t>Use case DIAGRAM</a:t>
            </a:r>
          </a:p>
        </p:txBody>
      </p:sp>
      <p:pic>
        <p:nvPicPr>
          <p:cNvPr id="5" name="Picture 5" descr="Diagram&#10;&#10;Description automatically generated">
            <a:extLst>
              <a:ext uri="{FF2B5EF4-FFF2-40B4-BE49-F238E27FC236}">
                <a16:creationId xmlns:a16="http://schemas.microsoft.com/office/drawing/2014/main" id="{A8E9FE5B-4216-6D46-E703-14B0884F7B20}"/>
              </a:ext>
            </a:extLst>
          </p:cNvPr>
          <p:cNvPicPr>
            <a:picLocks noChangeAspect="1"/>
          </p:cNvPicPr>
          <p:nvPr/>
        </p:nvPicPr>
        <p:blipFill rotWithShape="1">
          <a:blip r:embed="rId2"/>
          <a:srcRect l="-2" t="1682" r="3" b="816"/>
          <a:stretch/>
        </p:blipFill>
        <p:spPr>
          <a:xfrm>
            <a:off x="6599262" y="1125538"/>
            <a:ext cx="5382108" cy="5616624"/>
          </a:xfrm>
          <a:prstGeom prst="rect">
            <a:avLst/>
          </a:prstGeom>
          <a:effectLst/>
        </p:spPr>
      </p:pic>
      <p:pic>
        <p:nvPicPr>
          <p:cNvPr id="2" name="Picture 2" descr="Gitam at a Glance - GITAM">
            <a:extLst>
              <a:ext uri="{FF2B5EF4-FFF2-40B4-BE49-F238E27FC236}">
                <a16:creationId xmlns:a16="http://schemas.microsoft.com/office/drawing/2014/main" id="{DE573182-2A5D-B953-86C3-A44446E1C2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45EA03-EE05-904D-CDD4-4EB6FF67040C}"/>
              </a:ext>
            </a:extLst>
          </p:cNvPr>
          <p:cNvSpPr txBox="1"/>
          <p:nvPr/>
        </p:nvSpPr>
        <p:spPr>
          <a:xfrm>
            <a:off x="169106" y="2349674"/>
            <a:ext cx="5832648" cy="3416320"/>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Use case diagrams model </a:t>
            </a:r>
            <a:r>
              <a:rPr lang="en-US" sz="2400" dirty="0" err="1">
                <a:solidFill>
                  <a:schemeClr val="bg1"/>
                </a:solidFill>
                <a:latin typeface="Times New Roman" panose="02020603050405020304" pitchFamily="18" charset="0"/>
                <a:cs typeface="Times New Roman" panose="02020603050405020304" pitchFamily="18" charset="0"/>
              </a:rPr>
              <a:t>behaviour</a:t>
            </a:r>
            <a:r>
              <a:rPr lang="en-US" sz="2400" dirty="0">
                <a:solidFill>
                  <a:schemeClr val="bg1"/>
                </a:solidFill>
                <a:latin typeface="Times New Roman" panose="02020603050405020304" pitchFamily="18" charset="0"/>
                <a:cs typeface="Times New Roman" panose="02020603050405020304" pitchFamily="18" charset="0"/>
              </a:rPr>
              <a:t> within a system and help the developers understand what the user requires. A Use case of Criminal hotspot prediction analysis includes Importing the necessary packages, Data Cleaning or preprocessing, Visualization of the data, Generation of the model that is going to be used, Building the model and Prediction.</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40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14143-7027-F3AA-6FC5-E3DD6EC5318E}"/>
              </a:ext>
            </a:extLst>
          </p:cNvPr>
          <p:cNvSpPr>
            <a:spLocks noGrp="1"/>
          </p:cNvSpPr>
          <p:nvPr>
            <p:ph type="title" idx="4294967295"/>
          </p:nvPr>
        </p:nvSpPr>
        <p:spPr>
          <a:xfrm>
            <a:off x="149470" y="1485578"/>
            <a:ext cx="4655046" cy="798512"/>
          </a:xfrm>
        </p:spPr>
        <p:txBody>
          <a:bodyPr vert="horz" lIns="91440" tIns="45720" rIns="91440" bIns="45720" rtlCol="0" anchor="ctr">
            <a:noAutofit/>
          </a:bodyPr>
          <a:lstStyle/>
          <a:p>
            <a:pPr defTabSz="914400" latinLnBrk="0">
              <a:lnSpc>
                <a:spcPct val="90000"/>
              </a:lnSpc>
            </a:pPr>
            <a:r>
              <a:rPr lang="en-US" sz="3200" b="1" dirty="0">
                <a:solidFill>
                  <a:srgbClr val="333F82"/>
                </a:solidFill>
                <a:latin typeface="Times New Roman"/>
                <a:cs typeface="Times New Roman"/>
              </a:rPr>
              <a:t>ACTIVITY</a:t>
            </a:r>
            <a:r>
              <a:rPr lang="en-US" sz="3200" b="1" kern="1200" dirty="0">
                <a:solidFill>
                  <a:srgbClr val="333F82"/>
                </a:solidFill>
                <a:latin typeface="Times New Roman"/>
                <a:ea typeface="+mj-ea"/>
                <a:cs typeface="Times New Roman"/>
              </a:rPr>
              <a:t> DIAGRAM</a:t>
            </a:r>
          </a:p>
        </p:txBody>
      </p:sp>
      <p:pic>
        <p:nvPicPr>
          <p:cNvPr id="2" name="Picture 2" descr="Gitam at a Glance - GITAM">
            <a:extLst>
              <a:ext uri="{FF2B5EF4-FFF2-40B4-BE49-F238E27FC236}">
                <a16:creationId xmlns:a16="http://schemas.microsoft.com/office/drawing/2014/main" id="{DE573182-2A5D-B953-86C3-A44446E1C2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72">
            <a:extLst>
              <a:ext uri="{FF2B5EF4-FFF2-40B4-BE49-F238E27FC236}">
                <a16:creationId xmlns:a16="http://schemas.microsoft.com/office/drawing/2014/main" id="{D6D8AA66-F3AC-A1BF-84DB-EC702237267A}"/>
              </a:ext>
            </a:extLst>
          </p:cNvPr>
          <p:cNvGrpSpPr>
            <a:grpSpLocks/>
          </p:cNvGrpSpPr>
          <p:nvPr/>
        </p:nvGrpSpPr>
        <p:grpSpPr bwMode="auto">
          <a:xfrm>
            <a:off x="5735166" y="837506"/>
            <a:ext cx="6305777" cy="5904656"/>
            <a:chOff x="0" y="0"/>
            <a:chExt cx="59009" cy="52517"/>
          </a:xfrm>
        </p:grpSpPr>
        <p:pic>
          <p:nvPicPr>
            <p:cNvPr id="6" name="Picture 321">
              <a:extLst>
                <a:ext uri="{FF2B5EF4-FFF2-40B4-BE49-F238E27FC236}">
                  <a16:creationId xmlns:a16="http://schemas.microsoft.com/office/drawing/2014/main" id="{7FF3644D-8EF5-9C9E-A056-AEFB5A67C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09" cy="13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3">
              <a:extLst>
                <a:ext uri="{FF2B5EF4-FFF2-40B4-BE49-F238E27FC236}">
                  <a16:creationId xmlns:a16="http://schemas.microsoft.com/office/drawing/2014/main" id="{6070710B-B1C1-F3FF-EBD0-BDE4273D8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36"/>
              <a:ext cx="59009" cy="131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25">
              <a:extLst>
                <a:ext uri="{FF2B5EF4-FFF2-40B4-BE49-F238E27FC236}">
                  <a16:creationId xmlns:a16="http://schemas.microsoft.com/office/drawing/2014/main" id="{40177652-1EB8-4F81-6F28-760320A62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273"/>
              <a:ext cx="59009" cy="131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27">
              <a:extLst>
                <a:ext uri="{FF2B5EF4-FFF2-40B4-BE49-F238E27FC236}">
                  <a16:creationId xmlns:a16="http://schemas.microsoft.com/office/drawing/2014/main" id="{5CB0E244-6732-E93D-81D9-FFEF89D5E6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410"/>
              <a:ext cx="59009" cy="1310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604AA3C8-8F64-1D15-47A3-9E146CFEF427}"/>
              </a:ext>
            </a:extLst>
          </p:cNvPr>
          <p:cNvSpPr txBox="1"/>
          <p:nvPr/>
        </p:nvSpPr>
        <p:spPr>
          <a:xfrm>
            <a:off x="193277" y="2422422"/>
            <a:ext cx="5256584" cy="1569660"/>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An activity diagram for the Crime hotspot prediction project can help to illustrate the flow of activities involved in the model's functioning. </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09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14143-7027-F3AA-6FC5-E3DD6EC5318E}"/>
              </a:ext>
            </a:extLst>
          </p:cNvPr>
          <p:cNvSpPr>
            <a:spLocks noGrp="1"/>
          </p:cNvSpPr>
          <p:nvPr>
            <p:ph type="title" idx="4294967295"/>
          </p:nvPr>
        </p:nvSpPr>
        <p:spPr>
          <a:xfrm>
            <a:off x="192760" y="1441349"/>
            <a:ext cx="4655046" cy="798512"/>
          </a:xfrm>
        </p:spPr>
        <p:txBody>
          <a:bodyPr vert="horz" lIns="91440" tIns="45720" rIns="91440" bIns="45720" rtlCol="0" anchor="ctr">
            <a:normAutofit fontScale="90000"/>
          </a:bodyPr>
          <a:lstStyle/>
          <a:p>
            <a:pPr defTabSz="914400" latinLnBrk="0">
              <a:lnSpc>
                <a:spcPct val="90000"/>
              </a:lnSpc>
            </a:pPr>
            <a:r>
              <a:rPr lang="en-US" sz="4400" b="1" dirty="0">
                <a:solidFill>
                  <a:srgbClr val="333F82"/>
                </a:solidFill>
                <a:latin typeface="Times New Roman"/>
                <a:cs typeface="Times New Roman"/>
              </a:rPr>
              <a:t>CLASS</a:t>
            </a:r>
            <a:r>
              <a:rPr lang="en-US" sz="4400" b="1" kern="1200" dirty="0">
                <a:solidFill>
                  <a:srgbClr val="333F82"/>
                </a:solidFill>
                <a:latin typeface="Times New Roman"/>
                <a:ea typeface="+mj-ea"/>
                <a:cs typeface="Times New Roman"/>
              </a:rPr>
              <a:t> DIAGRAM</a:t>
            </a:r>
          </a:p>
        </p:txBody>
      </p:sp>
      <p:pic>
        <p:nvPicPr>
          <p:cNvPr id="2" name="Picture 2" descr="Gitam at a Glance - GITAM">
            <a:extLst>
              <a:ext uri="{FF2B5EF4-FFF2-40B4-BE49-F238E27FC236}">
                <a16:creationId xmlns:a16="http://schemas.microsoft.com/office/drawing/2014/main" id="{DE573182-2A5D-B953-86C3-A44446E1C2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62">
            <a:extLst>
              <a:ext uri="{FF2B5EF4-FFF2-40B4-BE49-F238E27FC236}">
                <a16:creationId xmlns:a16="http://schemas.microsoft.com/office/drawing/2014/main" id="{C4FDC5A0-EE7F-9433-7642-0FA2366901BA}"/>
              </a:ext>
            </a:extLst>
          </p:cNvPr>
          <p:cNvGrpSpPr>
            <a:grpSpLocks/>
          </p:cNvGrpSpPr>
          <p:nvPr/>
        </p:nvGrpSpPr>
        <p:grpSpPr bwMode="auto">
          <a:xfrm>
            <a:off x="5951190" y="621482"/>
            <a:ext cx="6046463" cy="6120680"/>
            <a:chOff x="0" y="0"/>
            <a:chExt cx="59283" cy="53492"/>
          </a:xfrm>
        </p:grpSpPr>
        <p:pic>
          <p:nvPicPr>
            <p:cNvPr id="10" name="Picture 270">
              <a:extLst>
                <a:ext uri="{FF2B5EF4-FFF2-40B4-BE49-F238E27FC236}">
                  <a16:creationId xmlns:a16="http://schemas.microsoft.com/office/drawing/2014/main" id="{76A80C85-B2A0-ABCA-7D0A-68254DA62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283" cy="133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2">
              <a:extLst>
                <a:ext uri="{FF2B5EF4-FFF2-40B4-BE49-F238E27FC236}">
                  <a16:creationId xmlns:a16="http://schemas.microsoft.com/office/drawing/2014/main" id="{7A83BF53-C61D-0F53-4EB1-E3AEF1D3B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80"/>
              <a:ext cx="59283" cy="133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74">
              <a:extLst>
                <a:ext uri="{FF2B5EF4-FFF2-40B4-BE49-F238E27FC236}">
                  <a16:creationId xmlns:a16="http://schemas.microsoft.com/office/drawing/2014/main" id="{AD4A76CA-021F-B2E8-9E6A-C816727CC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761"/>
              <a:ext cx="59283" cy="133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76">
              <a:extLst>
                <a:ext uri="{FF2B5EF4-FFF2-40B4-BE49-F238E27FC236}">
                  <a16:creationId xmlns:a16="http://schemas.microsoft.com/office/drawing/2014/main" id="{12DFECAC-168A-FD8B-D005-329C1461B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0142"/>
              <a:ext cx="59283" cy="1335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315FBC6-618D-2054-75E8-EA902DCE25B8}"/>
              </a:ext>
            </a:extLst>
          </p:cNvPr>
          <p:cNvSpPr txBox="1"/>
          <p:nvPr/>
        </p:nvSpPr>
        <p:spPr>
          <a:xfrm>
            <a:off x="118542" y="2709714"/>
            <a:ext cx="5472608" cy="3108543"/>
          </a:xfrm>
          <a:prstGeom prst="rect">
            <a:avLst/>
          </a:prstGeom>
          <a:noFill/>
        </p:spPr>
        <p:txBody>
          <a:bodyPr wrap="square"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The class diagram for the Crime prediction project includes several classes that represent different modules and components of the prediction model. These classes are interconnected and work together to provide the model's functionality.</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7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14143-7027-F3AA-6FC5-E3DD6EC5318E}"/>
              </a:ext>
            </a:extLst>
          </p:cNvPr>
          <p:cNvSpPr>
            <a:spLocks noGrp="1"/>
          </p:cNvSpPr>
          <p:nvPr>
            <p:ph type="title" idx="4294967295"/>
          </p:nvPr>
        </p:nvSpPr>
        <p:spPr>
          <a:xfrm>
            <a:off x="4222998" y="157067"/>
            <a:ext cx="4655046" cy="798512"/>
          </a:xfrm>
        </p:spPr>
        <p:txBody>
          <a:bodyPr vert="horz" lIns="91440" tIns="45720" rIns="91440" bIns="45720" rtlCol="0" anchor="ctr">
            <a:normAutofit fontScale="90000"/>
          </a:bodyPr>
          <a:lstStyle/>
          <a:p>
            <a:pPr defTabSz="914400" latinLnBrk="0">
              <a:lnSpc>
                <a:spcPct val="90000"/>
              </a:lnSpc>
            </a:pPr>
            <a:r>
              <a:rPr lang="en-US" sz="4400" b="1" kern="1200" dirty="0">
                <a:solidFill>
                  <a:srgbClr val="333F82"/>
                </a:solidFill>
                <a:latin typeface="Times New Roman"/>
                <a:ea typeface="+mj-ea"/>
                <a:cs typeface="Times New Roman"/>
              </a:rPr>
              <a:t>SYSTEM DESIGN</a:t>
            </a:r>
          </a:p>
        </p:txBody>
      </p:sp>
      <p:pic>
        <p:nvPicPr>
          <p:cNvPr id="2" name="Picture 2" descr="Gitam at a Glance - GITAM">
            <a:extLst>
              <a:ext uri="{FF2B5EF4-FFF2-40B4-BE49-F238E27FC236}">
                <a16:creationId xmlns:a16="http://schemas.microsoft.com/office/drawing/2014/main" id="{DE573182-2A5D-B953-86C3-A44446E1C2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1DC74E-DC0B-B195-4149-1C67C611980F}"/>
              </a:ext>
            </a:extLst>
          </p:cNvPr>
          <p:cNvPicPr/>
          <p:nvPr/>
        </p:nvPicPr>
        <p:blipFill>
          <a:blip r:embed="rId3"/>
          <a:stretch>
            <a:fillRect/>
          </a:stretch>
        </p:blipFill>
        <p:spPr>
          <a:xfrm>
            <a:off x="6642846" y="1413569"/>
            <a:ext cx="5313432" cy="4803529"/>
          </a:xfrm>
          <a:prstGeom prst="rect">
            <a:avLst/>
          </a:prstGeom>
        </p:spPr>
      </p:pic>
      <p:sp>
        <p:nvSpPr>
          <p:cNvPr id="5" name="TextBox 4">
            <a:extLst>
              <a:ext uri="{FF2B5EF4-FFF2-40B4-BE49-F238E27FC236}">
                <a16:creationId xmlns:a16="http://schemas.microsoft.com/office/drawing/2014/main" id="{73A64C52-D543-9FE2-7B61-350EE261FFE3}"/>
              </a:ext>
            </a:extLst>
          </p:cNvPr>
          <p:cNvSpPr txBox="1"/>
          <p:nvPr/>
        </p:nvSpPr>
        <p:spPr>
          <a:xfrm>
            <a:off x="1424955" y="2243672"/>
            <a:ext cx="6048672" cy="4401205"/>
          </a:xfrm>
          <a:prstGeom prst="rect">
            <a:avLst/>
          </a:prstGeom>
          <a:noFill/>
        </p:spPr>
        <p:txBody>
          <a:bodyPr wrap="square" rtlCol="0">
            <a:spAutoFit/>
          </a:bodyPr>
          <a:lstStyle/>
          <a:p>
            <a:pPr marL="285750" indent="-285750">
              <a:lnSpc>
                <a:spcPct val="150000"/>
              </a:lnSpc>
              <a:spcAft>
                <a:spcPts val="800"/>
              </a:spcAft>
              <a:buFont typeface="Arial" panose="020B0604020202020204" pitchFamily="34" charset="0"/>
              <a:buChar char="•"/>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Collection</a:t>
            </a:r>
            <a:endPar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Analysis and Visualization</a:t>
            </a:r>
          </a:p>
          <a:p>
            <a:pPr marL="285750" indent="-285750">
              <a:lnSpc>
                <a:spcPct val="150000"/>
              </a:lnSpc>
              <a:spcAft>
                <a:spcPts val="800"/>
              </a:spcAft>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Splitting of data</a:t>
            </a:r>
          </a:p>
          <a:p>
            <a:pPr marL="285750" indent="-285750">
              <a:lnSpc>
                <a:spcPct val="150000"/>
              </a:lnSpc>
              <a:spcAft>
                <a:spcPts val="800"/>
              </a:spcAft>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Training the data</a:t>
            </a:r>
          </a:p>
          <a:p>
            <a:pPr marL="285750" indent="-285750">
              <a:lnSpc>
                <a:spcPct val="150000"/>
              </a:lnSpc>
              <a:spcAft>
                <a:spcPts val="800"/>
              </a:spcAft>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Testing the data</a:t>
            </a:r>
          </a:p>
          <a:p>
            <a:pPr marL="285750" indent="-285750">
              <a:lnSpc>
                <a:spcPct val="150000"/>
              </a:lnSpc>
              <a:spcAft>
                <a:spcPts val="800"/>
              </a:spcAft>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Evaluating the data</a:t>
            </a:r>
          </a:p>
          <a:p>
            <a:pPr marL="285750" indent="-285750">
              <a:buFont typeface="Arial" panose="020B0604020202020204" pitchFamily="34" charset="0"/>
              <a:buChar char="•"/>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Deploying the model</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17C559-2F8D-E6B8-ED7C-CC770F56A22C}"/>
              </a:ext>
            </a:extLst>
          </p:cNvPr>
          <p:cNvSpPr txBox="1"/>
          <p:nvPr/>
        </p:nvSpPr>
        <p:spPr>
          <a:xfrm>
            <a:off x="118542" y="1620227"/>
            <a:ext cx="6048672"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The design steps include the following:</a:t>
            </a:r>
          </a:p>
        </p:txBody>
      </p:sp>
      <p:sp>
        <p:nvSpPr>
          <p:cNvPr id="7" name="TextBox 6">
            <a:extLst>
              <a:ext uri="{FF2B5EF4-FFF2-40B4-BE49-F238E27FC236}">
                <a16:creationId xmlns:a16="http://schemas.microsoft.com/office/drawing/2014/main" id="{37931B05-13A6-17C8-39E2-336D5B667031}"/>
              </a:ext>
            </a:extLst>
          </p:cNvPr>
          <p:cNvSpPr txBox="1"/>
          <p:nvPr/>
        </p:nvSpPr>
        <p:spPr>
          <a:xfrm>
            <a:off x="8183438" y="6333189"/>
            <a:ext cx="252028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Fig: Data flow diagram</a:t>
            </a:r>
          </a:p>
        </p:txBody>
      </p:sp>
    </p:spTree>
    <p:extLst>
      <p:ext uri="{BB962C8B-B14F-4D97-AF65-F5344CB8AC3E}">
        <p14:creationId xmlns:p14="http://schemas.microsoft.com/office/powerpoint/2010/main" val="136205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 Collection:</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0729192" cy="707886"/>
          </a:xfrm>
          <a:prstGeom prst="rect">
            <a:avLst/>
          </a:prstGeom>
          <a:noFill/>
        </p:spPr>
        <p:txBody>
          <a:bodyPr wrap="square">
            <a:spAutoFit/>
          </a:bodyPr>
          <a:lstStyle/>
          <a:p>
            <a:pPr algn="just"/>
            <a:r>
              <a:rPr lang="en-IN" sz="2000" dirty="0">
                <a:solidFill>
                  <a:srgbClr val="282828"/>
                </a:solidFill>
                <a:effectLst/>
                <a:latin typeface="Times New Roman" panose="02020603050405020304" pitchFamily="18" charset="0"/>
                <a:ea typeface="Times New Roman" panose="02020603050405020304" pitchFamily="18" charset="0"/>
              </a:rPr>
              <a:t>For solving machine learning problems firstly, raw data is needed because without raw data machine learning problems cannot be solved. </a:t>
            </a:r>
            <a:endParaRPr lang="en-IN" sz="2000" dirty="0"/>
          </a:p>
        </p:txBody>
      </p:sp>
      <p:pic>
        <p:nvPicPr>
          <p:cNvPr id="9" name="Picture 8">
            <a:extLst>
              <a:ext uri="{FF2B5EF4-FFF2-40B4-BE49-F238E27FC236}">
                <a16:creationId xmlns:a16="http://schemas.microsoft.com/office/drawing/2014/main" id="{7E51086E-D9A8-2F53-4C25-C56407F55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4" y="2133650"/>
            <a:ext cx="5425910" cy="4480948"/>
          </a:xfrm>
          <a:prstGeom prst="rect">
            <a:avLst/>
          </a:prstGeom>
        </p:spPr>
      </p:pic>
      <p:pic>
        <p:nvPicPr>
          <p:cNvPr id="11" name="Picture 10">
            <a:extLst>
              <a:ext uri="{FF2B5EF4-FFF2-40B4-BE49-F238E27FC236}">
                <a16:creationId xmlns:a16="http://schemas.microsoft.com/office/drawing/2014/main" id="{B74B9E4D-DBF7-12B5-935C-44F306D19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530" y="2142783"/>
            <a:ext cx="5425910" cy="4480576"/>
          </a:xfrm>
          <a:prstGeom prst="rect">
            <a:avLst/>
          </a:prstGeom>
        </p:spPr>
      </p:pic>
    </p:spTree>
    <p:extLst>
      <p:ext uri="{BB962C8B-B14F-4D97-AF65-F5344CB8AC3E}">
        <p14:creationId xmlns:p14="http://schemas.microsoft.com/office/powerpoint/2010/main" val="401317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Analysis and Visualization</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008211"/>
            <a:ext cx="11530874" cy="1200329"/>
          </a:xfrm>
          <a:prstGeom prst="rect">
            <a:avLst/>
          </a:prstGeom>
          <a:noFill/>
        </p:spPr>
        <p:txBody>
          <a:bodyPr wrap="square">
            <a:spAutoFit/>
          </a:bodyPr>
          <a:lstStyle/>
          <a:p>
            <a:pPr algn="just"/>
            <a:r>
              <a:rPr lang="en-IN" sz="1800" dirty="0">
                <a:solidFill>
                  <a:srgbClr val="282828"/>
                </a:solidFill>
                <a:effectLst/>
                <a:latin typeface="Times New Roman" panose="02020603050405020304" pitchFamily="18" charset="0"/>
                <a:ea typeface="Times New Roman" panose="02020603050405020304" pitchFamily="18" charset="0"/>
              </a:rPr>
              <a:t>After collecting data, the second step is data analysis which involves data cleaning. Data cleaning means either removing or using the imputer function for null values (if any). </a:t>
            </a:r>
            <a:r>
              <a:rPr lang="en-US" sz="1800" b="0" i="0" u="none" strike="noStrike" dirty="0">
                <a:solidFill>
                  <a:srgbClr val="000000"/>
                </a:solidFill>
                <a:effectLst/>
                <a:latin typeface="Times New Roman" panose="02020603050405020304" pitchFamily="18" charset="0"/>
              </a:rPr>
              <a:t>When working with data, it can be difficult to really understand the data if it is only in tabular form. To understand exactly what the data is telling us, to better organize the data and choose the right model, we need to visualize or image the data.</a:t>
            </a:r>
            <a:endParaRPr lang="en-IN" sz="2000" dirty="0"/>
          </a:p>
        </p:txBody>
      </p:sp>
      <p:pic>
        <p:nvPicPr>
          <p:cNvPr id="1027" name="Picture 37">
            <a:extLst>
              <a:ext uri="{FF2B5EF4-FFF2-40B4-BE49-F238E27FC236}">
                <a16:creationId xmlns:a16="http://schemas.microsoft.com/office/drawing/2014/main" id="{1876452A-815F-68C0-092B-794A61FCFB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 t="79475" r="24750"/>
          <a:stretch/>
        </p:blipFill>
        <p:spPr bwMode="auto">
          <a:xfrm>
            <a:off x="115394" y="2496512"/>
            <a:ext cx="5835794" cy="936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8">
            <a:extLst>
              <a:ext uri="{FF2B5EF4-FFF2-40B4-BE49-F238E27FC236}">
                <a16:creationId xmlns:a16="http://schemas.microsoft.com/office/drawing/2014/main" id="{110F15F9-A863-545B-258D-88D4B903A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939"/>
          <a:stretch/>
        </p:blipFill>
        <p:spPr bwMode="auto">
          <a:xfrm>
            <a:off x="7100759" y="2493690"/>
            <a:ext cx="4764681" cy="420933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9">
            <a:extLst>
              <a:ext uri="{FF2B5EF4-FFF2-40B4-BE49-F238E27FC236}">
                <a16:creationId xmlns:a16="http://schemas.microsoft.com/office/drawing/2014/main" id="{0558B276-029D-39CB-BAF9-098E0506A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82" b="32700"/>
          <a:stretch>
            <a:fillRect/>
          </a:stretch>
        </p:blipFill>
        <p:spPr bwMode="auto">
          <a:xfrm>
            <a:off x="115395" y="3501803"/>
            <a:ext cx="5835795" cy="32012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F467141-5C96-67A8-5AD5-5F9BB88C3A86}"/>
              </a:ext>
            </a:extLst>
          </p:cNvPr>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2FB8A5AE-2D4A-694B-CBCF-0A3556A54224}"/>
              </a:ext>
            </a:extLst>
          </p:cNvPr>
          <p:cNvSpPr>
            <a:spLocks noChangeArrowheads="1"/>
          </p:cNvSpPr>
          <p:nvPr/>
        </p:nvSpPr>
        <p:spPr bwMode="auto">
          <a:xfrm>
            <a:off x="0" y="1393825"/>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8919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766614" y="2598797"/>
            <a:ext cx="5402976" cy="830997"/>
          </a:xfrm>
          <a:prstGeom prst="rect">
            <a:avLst/>
          </a:prstGeom>
          <a:noFill/>
        </p:spPr>
        <p:txBody>
          <a:bodyPr wrap="square" rtlCol="0">
            <a:spAutoFit/>
          </a:bodyPr>
          <a:lstStyle/>
          <a:p>
            <a:r>
              <a:rPr lang="en-US" altLang="ko-KR" sz="4800" b="1" dirty="0">
                <a:solidFill>
                  <a:srgbClr val="252A85"/>
                </a:solidFill>
                <a:latin typeface="Times New Roman" panose="02020603050405020304" pitchFamily="18" charset="0"/>
                <a:ea typeface="Malgun Gothic" panose="020B0503020000020004" pitchFamily="50" charset="-127"/>
                <a:cs typeface="Times New Roman" panose="02020603050405020304" pitchFamily="18" charset="0"/>
              </a:rPr>
              <a:t>CONTENTS</a:t>
            </a:r>
            <a:endParaRPr lang="ko-KR" altLang="en-US" sz="4800" b="1" dirty="0">
              <a:solidFill>
                <a:srgbClr val="252A85"/>
              </a:solidFill>
              <a:latin typeface="Times New Roman" panose="02020603050405020304" pitchFamily="18" charset="0"/>
              <a:ea typeface="Malgun Gothic" panose="020B0503020000020004" pitchFamily="50" charset="-127"/>
              <a:cs typeface="Times New Roman" panose="02020603050405020304" pitchFamily="18" charset="0"/>
            </a:endParaRPr>
          </a:p>
        </p:txBody>
      </p:sp>
      <p:sp>
        <p:nvSpPr>
          <p:cNvPr id="19" name="Text Box 5"/>
          <p:cNvSpPr txBox="1">
            <a:spLocks noChangeArrowheads="1"/>
          </p:cNvSpPr>
          <p:nvPr/>
        </p:nvSpPr>
        <p:spPr bwMode="auto">
          <a:xfrm>
            <a:off x="6887294" y="489788"/>
            <a:ext cx="5184576" cy="5693866"/>
          </a:xfrm>
          <a:prstGeom prst="rect">
            <a:avLst/>
          </a:prstGeom>
          <a:noFill/>
          <a:ln w="9525">
            <a:noFill/>
            <a:miter lim="800000"/>
          </a:ln>
        </p:spPr>
        <p:txBody>
          <a:bodyPr wrap="square" lIns="91440" tIns="45720" rIns="91440" bIns="45720" anchor="t">
            <a:spAutoFit/>
          </a:bodyPr>
          <a:lstStyle/>
          <a:p>
            <a:pPr marL="457200" indent="-457200" algn="just">
              <a:buFont typeface="Wingdings" panose="05000000000000000000" pitchFamily="2" charset="2"/>
              <a:buChar char="Ø"/>
            </a:pPr>
            <a:r>
              <a:rPr lang="en-IN" sz="2800" b="1" dirty="0">
                <a:solidFill>
                  <a:schemeClr val="bg1"/>
                </a:solidFill>
                <a:latin typeface="Times New Roman"/>
                <a:cs typeface="Times New Roman"/>
              </a:rPr>
              <a:t>INTRODUCTION</a:t>
            </a:r>
          </a:p>
          <a:p>
            <a:pPr marL="457200" indent="-457200" algn="just">
              <a:buFont typeface="Wingdings" panose="05000000000000000000" pitchFamily="2" charset="2"/>
              <a:buChar char="Ø"/>
            </a:pPr>
            <a:r>
              <a:rPr lang="en-IN" sz="2800" b="1" dirty="0">
                <a:solidFill>
                  <a:schemeClr val="bg1"/>
                </a:solidFill>
                <a:latin typeface="Times New Roman"/>
                <a:cs typeface="Times New Roman"/>
              </a:rPr>
              <a:t>BACKGROUND</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AIM </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EXISTING SYSTEM</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PROPOSED SYSTEM</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OBJECTIVES</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SYSTEM REQUIREMENTS</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MODULES</a:t>
            </a:r>
          </a:p>
          <a:p>
            <a:pPr marL="457200" indent="-457200" algn="just">
              <a:buFont typeface="Wingdings" panose="05000000000000000000" pitchFamily="2" charset="2"/>
              <a:buChar char="Ø"/>
            </a:pPr>
            <a:r>
              <a:rPr lang="en-IN" sz="2800" b="1" dirty="0">
                <a:solidFill>
                  <a:schemeClr val="bg1"/>
                </a:solidFill>
                <a:latin typeface="Times New Roman"/>
                <a:ea typeface="+mn-lt"/>
                <a:cs typeface="+mn-lt"/>
              </a:rPr>
              <a:t>UML DIAGRAMS</a:t>
            </a:r>
          </a:p>
          <a:p>
            <a:pPr marL="457200" indent="-457200" algn="just">
              <a:buFont typeface="Wingdings" panose="05000000000000000000" pitchFamily="2" charset="2"/>
              <a:buChar char="Ø"/>
            </a:pPr>
            <a:r>
              <a:rPr lang="en-IN" sz="2800" b="1" dirty="0">
                <a:solidFill>
                  <a:schemeClr val="bg1"/>
                </a:solidFill>
                <a:latin typeface="Times New Roman"/>
                <a:ea typeface="+mn-lt"/>
                <a:cs typeface="+mn-lt"/>
              </a:rPr>
              <a:t>SYSTEM DESIGN</a:t>
            </a:r>
          </a:p>
          <a:p>
            <a:pPr marL="457200" indent="-457200" algn="just">
              <a:buFont typeface="Wingdings" panose="05000000000000000000" pitchFamily="2" charset="2"/>
              <a:buChar char="Ø"/>
            </a:pPr>
            <a:r>
              <a:rPr lang="en-IN" sz="2800" b="1" dirty="0">
                <a:solidFill>
                  <a:schemeClr val="bg1"/>
                </a:solidFill>
                <a:latin typeface="Times New Roman"/>
                <a:ea typeface="+mn-lt"/>
                <a:cs typeface="+mn-lt"/>
              </a:rPr>
              <a:t>TEST CASES</a:t>
            </a:r>
          </a:p>
          <a:p>
            <a:pPr marL="457200" indent="-457200" algn="just">
              <a:buFont typeface="Wingdings" panose="05000000000000000000" pitchFamily="2" charset="2"/>
              <a:buChar char="Ø"/>
            </a:pPr>
            <a:r>
              <a:rPr lang="en-IN" sz="2800" b="1" dirty="0">
                <a:solidFill>
                  <a:schemeClr val="bg1"/>
                </a:solidFill>
                <a:latin typeface="Times New Roman" panose="02020603050405020304" pitchFamily="18" charset="0"/>
                <a:cs typeface="Times New Roman" panose="02020603050405020304" pitchFamily="18" charset="0"/>
              </a:rPr>
              <a:t>OUTPUT</a:t>
            </a:r>
          </a:p>
          <a:p>
            <a:pPr marL="457200" indent="-457200" algn="just">
              <a:buFont typeface="Wingdings" panose="05000000000000000000" pitchFamily="2" charset="2"/>
              <a:buChar char="Ø"/>
            </a:pPr>
            <a:r>
              <a:rPr lang="en-IN" sz="2800" b="1" dirty="0">
                <a:solidFill>
                  <a:schemeClr val="bg1"/>
                </a:solidFill>
                <a:latin typeface="Times New Roman"/>
                <a:cs typeface="Calibri Light"/>
              </a:rPr>
              <a:t>CONCLUSION</a:t>
            </a:r>
          </a:p>
        </p:txBody>
      </p:sp>
      <p:pic>
        <p:nvPicPr>
          <p:cNvPr id="2" name="Picture 2" descr="Gitam at a Glance - GITAM">
            <a:extLst>
              <a:ext uri="{FF2B5EF4-FFF2-40B4-BE49-F238E27FC236}">
                <a16:creationId xmlns:a16="http://schemas.microsoft.com/office/drawing/2014/main" id="{B6FDFDD0-D107-9B7C-A9E6-ED52B10E9E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06"/>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19"/>
                                        </p:tgtEl>
                                        <p:attrNameLst>
                                          <p:attrName>style.visibility</p:attrName>
                                        </p:attrNameLst>
                                      </p:cBhvr>
                                      <p:to>
                                        <p:strVal val="visible"/>
                                      </p:to>
                                    </p:set>
                                    <p:anim calcmode="lin" valueType="num">
                                      <p:cBhvr additive="base">
                                        <p:cTn id="11" dur="1000"/>
                                        <p:tgtEl>
                                          <p:spTgt spid="19"/>
                                        </p:tgtEl>
                                        <p:attrNameLst>
                                          <p:attrName>ppt_x</p:attrName>
                                        </p:attrNameLst>
                                      </p:cBhvr>
                                      <p:tavLst>
                                        <p:tav tm="0">
                                          <p:val>
                                            <p:strVal val="#ppt_x+#ppt_w*1.125000"/>
                                          </p:val>
                                        </p:tav>
                                        <p:tav tm="100000">
                                          <p:val>
                                            <p:strVal val="#ppt_x"/>
                                          </p:val>
                                        </p:tav>
                                      </p:tavLst>
                                    </p:anim>
                                    <p:animEffect transition="in" filter="wipe(left)">
                                      <p:cBhvr>
                                        <p:cTn id="1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Splitting of data:</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0729192" cy="646331"/>
          </a:xfrm>
          <a:prstGeom prst="rect">
            <a:avLst/>
          </a:prstGeom>
          <a:noFill/>
        </p:spPr>
        <p:txBody>
          <a:bodyPr wrap="square">
            <a:spAutoFit/>
          </a:bodyPr>
          <a:lstStyle/>
          <a:p>
            <a:pPr algn="just"/>
            <a:r>
              <a:rPr lang="en-IN" dirty="0">
                <a:solidFill>
                  <a:srgbClr val="282828"/>
                </a:solidFill>
                <a:effectLst/>
                <a:latin typeface="Times New Roman" panose="02020603050405020304" pitchFamily="18" charset="0"/>
                <a:ea typeface="Times New Roman" panose="02020603050405020304" pitchFamily="18" charset="0"/>
              </a:rPr>
              <a:t>The next step is splitting of data in which data is split for training and testing. Almost 80% of data is for training and 20% for testing which is a basic rule in the machine learning. </a:t>
            </a:r>
            <a:endParaRPr lang="en-IN" dirty="0"/>
          </a:p>
        </p:txBody>
      </p:sp>
      <p:pic>
        <p:nvPicPr>
          <p:cNvPr id="7" name="Picture 6">
            <a:extLst>
              <a:ext uri="{FF2B5EF4-FFF2-40B4-BE49-F238E27FC236}">
                <a16:creationId xmlns:a16="http://schemas.microsoft.com/office/drawing/2014/main" id="{2A13FB38-BECC-85EA-9BA1-7BC53C884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694" y="2205658"/>
            <a:ext cx="9812160" cy="4130286"/>
          </a:xfrm>
          <a:prstGeom prst="rect">
            <a:avLst/>
          </a:prstGeom>
        </p:spPr>
      </p:pic>
    </p:spTree>
    <p:extLst>
      <p:ext uri="{BB962C8B-B14F-4D97-AF65-F5344CB8AC3E}">
        <p14:creationId xmlns:p14="http://schemas.microsoft.com/office/powerpoint/2010/main" val="573618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Training the data </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1593288" cy="923330"/>
          </a:xfrm>
          <a:prstGeom prst="rect">
            <a:avLst/>
          </a:prstGeom>
          <a:noFill/>
        </p:spPr>
        <p:txBody>
          <a:bodyPr wrap="square">
            <a:spAutoFit/>
          </a:bodyPr>
          <a:lstStyle/>
          <a:p>
            <a:pPr algn="just"/>
            <a:r>
              <a:rPr lang="en-IN" sz="1800" dirty="0">
                <a:solidFill>
                  <a:srgbClr val="282828"/>
                </a:solidFill>
                <a:effectLst/>
                <a:latin typeface="Times New Roman" panose="02020603050405020304" pitchFamily="18" charset="0"/>
                <a:ea typeface="Times New Roman" panose="02020603050405020304" pitchFamily="18" charset="0"/>
              </a:rPr>
              <a:t>In this step, data is trained for machine analysis itself and one more step which is done is a validation of training data because training data set will generate either overfitting or under fitting problem that means false positive output or true negative output.</a:t>
            </a:r>
            <a:endParaRPr lang="en-IN" sz="2000" dirty="0"/>
          </a:p>
        </p:txBody>
      </p:sp>
      <p:pic>
        <p:nvPicPr>
          <p:cNvPr id="7" name="Picture 6">
            <a:extLst>
              <a:ext uri="{FF2B5EF4-FFF2-40B4-BE49-F238E27FC236}">
                <a16:creationId xmlns:a16="http://schemas.microsoft.com/office/drawing/2014/main" id="{2D678A53-0F6C-AED3-421D-8D38F444BF8D}"/>
              </a:ext>
            </a:extLst>
          </p:cNvPr>
          <p:cNvPicPr>
            <a:picLocks noChangeAspect="1"/>
          </p:cNvPicPr>
          <p:nvPr/>
        </p:nvPicPr>
        <p:blipFill rotWithShape="1">
          <a:blip r:embed="rId2">
            <a:extLst>
              <a:ext uri="{28A0092B-C50C-407E-A947-70E740481C1C}">
                <a14:useLocalDpi xmlns:a14="http://schemas.microsoft.com/office/drawing/2010/main" val="0"/>
              </a:ext>
            </a:extLst>
          </a:blip>
          <a:srcRect l="434" b="79456"/>
          <a:stretch/>
        </p:blipFill>
        <p:spPr bwMode="auto">
          <a:xfrm>
            <a:off x="521928" y="2441992"/>
            <a:ext cx="10923926" cy="1975603"/>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9440D72-034B-7725-49B8-A7DE4FF52C4E}"/>
              </a:ext>
            </a:extLst>
          </p:cNvPr>
          <p:cNvPicPr>
            <a:picLocks noChangeAspect="1"/>
          </p:cNvPicPr>
          <p:nvPr/>
        </p:nvPicPr>
        <p:blipFill rotWithShape="1">
          <a:blip r:embed="rId3">
            <a:extLst>
              <a:ext uri="{28A0092B-C50C-407E-A947-70E740481C1C}">
                <a14:useLocalDpi xmlns:a14="http://schemas.microsoft.com/office/drawing/2010/main" val="0"/>
              </a:ext>
            </a:extLst>
          </a:blip>
          <a:srcRect l="289" b="77029"/>
          <a:stretch/>
        </p:blipFill>
        <p:spPr bwMode="auto">
          <a:xfrm>
            <a:off x="521928" y="4658371"/>
            <a:ext cx="10901870" cy="19756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454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Testing the data</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1530874" cy="646331"/>
          </a:xfrm>
          <a:prstGeom prst="rect">
            <a:avLst/>
          </a:prstGeom>
          <a:noFill/>
        </p:spPr>
        <p:txBody>
          <a:bodyPr wrap="square">
            <a:spAutoFit/>
          </a:bodyPr>
          <a:lstStyle/>
          <a:p>
            <a:pPr algn="just"/>
            <a:r>
              <a:rPr lang="en-IN" sz="1800" dirty="0">
                <a:solidFill>
                  <a:srgbClr val="282828"/>
                </a:solidFill>
                <a:effectLst/>
                <a:latin typeface="Times New Roman" panose="02020603050405020304" pitchFamily="18" charset="0"/>
                <a:ea typeface="Times New Roman" panose="02020603050405020304" pitchFamily="18" charset="0"/>
              </a:rPr>
              <a:t>In the testing phase, the model is tested using cross-validation. The model is checked to know if it is going is right or not. Some techniques of cross-validation and confusion matrix is used for checking model performance.</a:t>
            </a:r>
            <a:endParaRPr lang="en-IN" sz="2000" dirty="0"/>
          </a:p>
        </p:txBody>
      </p:sp>
      <p:pic>
        <p:nvPicPr>
          <p:cNvPr id="2" name="Picture 1">
            <a:extLst>
              <a:ext uri="{FF2B5EF4-FFF2-40B4-BE49-F238E27FC236}">
                <a16:creationId xmlns:a16="http://schemas.microsoft.com/office/drawing/2014/main" id="{28947751-183E-7A3F-943F-951F548AE254}"/>
              </a:ext>
            </a:extLst>
          </p:cNvPr>
          <p:cNvPicPr>
            <a:picLocks noChangeAspect="1"/>
          </p:cNvPicPr>
          <p:nvPr/>
        </p:nvPicPr>
        <p:blipFill rotWithShape="1">
          <a:blip r:embed="rId2">
            <a:extLst>
              <a:ext uri="{28A0092B-C50C-407E-A947-70E740481C1C}">
                <a14:useLocalDpi xmlns:a14="http://schemas.microsoft.com/office/drawing/2010/main" val="0"/>
              </a:ext>
            </a:extLst>
          </a:blip>
          <a:srcRect l="434" t="75573"/>
          <a:stretch/>
        </p:blipFill>
        <p:spPr bwMode="auto">
          <a:xfrm>
            <a:off x="810324" y="2505825"/>
            <a:ext cx="10397450" cy="1722537"/>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38A72B6-FC9B-03EF-6C87-2B8133131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324" y="4404643"/>
            <a:ext cx="6941066" cy="854855"/>
          </a:xfrm>
          <a:prstGeom prst="rect">
            <a:avLst/>
          </a:prstGeom>
        </p:spPr>
      </p:pic>
      <p:pic>
        <p:nvPicPr>
          <p:cNvPr id="6" name="Picture 5">
            <a:extLst>
              <a:ext uri="{FF2B5EF4-FFF2-40B4-BE49-F238E27FC236}">
                <a16:creationId xmlns:a16="http://schemas.microsoft.com/office/drawing/2014/main" id="{F25985FE-2767-598B-2848-7E3EA4F37246}"/>
              </a:ext>
            </a:extLst>
          </p:cNvPr>
          <p:cNvPicPr>
            <a:picLocks noChangeAspect="1"/>
          </p:cNvPicPr>
          <p:nvPr/>
        </p:nvPicPr>
        <p:blipFill rotWithShape="1">
          <a:blip r:embed="rId4">
            <a:extLst>
              <a:ext uri="{28A0092B-C50C-407E-A947-70E740481C1C}">
                <a14:useLocalDpi xmlns:a14="http://schemas.microsoft.com/office/drawing/2010/main" val="0"/>
              </a:ext>
            </a:extLst>
          </a:blip>
          <a:srcRect r="386" b="85938"/>
          <a:stretch/>
        </p:blipFill>
        <p:spPr bwMode="auto">
          <a:xfrm>
            <a:off x="810324" y="5533792"/>
            <a:ext cx="10397450" cy="11317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5538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Evaluating the data</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0729192" cy="400110"/>
          </a:xfrm>
          <a:prstGeom prst="rect">
            <a:avLst/>
          </a:prstGeom>
          <a:noFill/>
        </p:spPr>
        <p:txBody>
          <a:bodyPr wrap="square">
            <a:sp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The data is then evaluated and the results are shown.</a:t>
            </a:r>
            <a:r>
              <a:rPr lang="en-IN" sz="2000" dirty="0">
                <a:solidFill>
                  <a:srgbClr val="282828"/>
                </a:solidFill>
                <a:effectLst/>
                <a:latin typeface="Times New Roman" panose="02020603050405020304" pitchFamily="18" charset="0"/>
                <a:ea typeface="Times New Roman" panose="02020603050405020304" pitchFamily="18" charset="0"/>
              </a:rPr>
              <a:t> </a:t>
            </a:r>
            <a:endParaRPr lang="en-IN" sz="2000" dirty="0"/>
          </a:p>
        </p:txBody>
      </p:sp>
      <p:pic>
        <p:nvPicPr>
          <p:cNvPr id="2" name="Picture 1">
            <a:extLst>
              <a:ext uri="{FF2B5EF4-FFF2-40B4-BE49-F238E27FC236}">
                <a16:creationId xmlns:a16="http://schemas.microsoft.com/office/drawing/2014/main" id="{DF942BA1-5797-3C94-98D4-0090DA8FE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82" y="1989634"/>
            <a:ext cx="9433048" cy="3180479"/>
          </a:xfrm>
          <a:prstGeom prst="rect">
            <a:avLst/>
          </a:prstGeom>
        </p:spPr>
      </p:pic>
      <p:pic>
        <p:nvPicPr>
          <p:cNvPr id="4" name="Picture 3">
            <a:extLst>
              <a:ext uri="{FF2B5EF4-FFF2-40B4-BE49-F238E27FC236}">
                <a16:creationId xmlns:a16="http://schemas.microsoft.com/office/drawing/2014/main" id="{4C84F4CF-E843-DD4D-0A16-DD841292E00B}"/>
              </a:ext>
            </a:extLst>
          </p:cNvPr>
          <p:cNvPicPr>
            <a:picLocks noChangeAspect="1"/>
          </p:cNvPicPr>
          <p:nvPr/>
        </p:nvPicPr>
        <p:blipFill rotWithShape="1">
          <a:blip r:embed="rId3">
            <a:extLst>
              <a:ext uri="{28A0092B-C50C-407E-A947-70E740481C1C}">
                <a14:useLocalDpi xmlns:a14="http://schemas.microsoft.com/office/drawing/2010/main" val="0"/>
              </a:ext>
            </a:extLst>
          </a:blip>
          <a:srcRect t="22341"/>
          <a:stretch/>
        </p:blipFill>
        <p:spPr bwMode="auto">
          <a:xfrm>
            <a:off x="478582" y="5482786"/>
            <a:ext cx="9433048" cy="10433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594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E3BBF-511E-2942-0524-F1B4BA878048}"/>
              </a:ext>
            </a:extLst>
          </p:cNvPr>
          <p:cNvSpPr txBox="1"/>
          <p:nvPr/>
        </p:nvSpPr>
        <p:spPr>
          <a:xfrm>
            <a:off x="334566" y="333450"/>
            <a:ext cx="6104964" cy="579967"/>
          </a:xfrm>
          <a:prstGeom prst="rect">
            <a:avLst/>
          </a:prstGeom>
          <a:noFill/>
        </p:spPr>
        <p:txBody>
          <a:bodyPr wrap="square">
            <a:spAutoFit/>
          </a:bodyPr>
          <a:lstStyle/>
          <a:p>
            <a:pPr marL="285750" indent="-285750">
              <a:lnSpc>
                <a:spcPct val="150000"/>
              </a:lnSpc>
              <a:spcAft>
                <a:spcPts val="800"/>
              </a:spcAft>
              <a:buFont typeface="Wingdings" panose="05000000000000000000" pitchFamily="2" charset="2"/>
              <a:buChar char="Ø"/>
            </a:pPr>
            <a:r>
              <a:rPr lang="en-IN"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Deploying the model</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5FB0C28B-CE23-269B-F71F-EFBB9AEF479A}"/>
              </a:ext>
            </a:extLst>
          </p:cNvPr>
          <p:cNvSpPr txBox="1"/>
          <p:nvPr/>
        </p:nvSpPr>
        <p:spPr>
          <a:xfrm>
            <a:off x="334566" y="1125538"/>
            <a:ext cx="10729192" cy="677108"/>
          </a:xfrm>
          <a:prstGeom prst="rect">
            <a:avLst/>
          </a:prstGeom>
          <a:noFill/>
        </p:spPr>
        <p:txBody>
          <a:bodyPr wrap="square">
            <a:spAutoFit/>
          </a:bodyPr>
          <a:lstStyle/>
          <a:p>
            <a:pPr algn="just"/>
            <a:r>
              <a:rPr lang="en-IN" sz="1800" dirty="0">
                <a:solidFill>
                  <a:srgbClr val="282828"/>
                </a:solidFill>
                <a:effectLst/>
                <a:latin typeface="Times New Roman" panose="02020603050405020304" pitchFamily="18" charset="0"/>
                <a:ea typeface="Times New Roman" panose="02020603050405020304" pitchFamily="18" charset="0"/>
              </a:rPr>
              <a:t>The last step is model deployment which means after saving the model either pickle file is used in web development or s/w.</a:t>
            </a:r>
            <a:r>
              <a:rPr lang="en-IN" sz="2000" dirty="0">
                <a:solidFill>
                  <a:srgbClr val="282828"/>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final output will be a csv file showing each attribute’s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059E72F-0483-935A-CE28-22C8842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74" y="1841905"/>
            <a:ext cx="10729192" cy="1436044"/>
          </a:xfrm>
          <a:prstGeom prst="rect">
            <a:avLst/>
          </a:prstGeom>
        </p:spPr>
      </p:pic>
      <p:pic>
        <p:nvPicPr>
          <p:cNvPr id="4" name="Picture 3">
            <a:extLst>
              <a:ext uri="{FF2B5EF4-FFF2-40B4-BE49-F238E27FC236}">
                <a16:creationId xmlns:a16="http://schemas.microsoft.com/office/drawing/2014/main" id="{27C16515-709B-E61C-1309-EB9887B7E7F7}"/>
              </a:ext>
            </a:extLst>
          </p:cNvPr>
          <p:cNvPicPr>
            <a:picLocks noChangeAspect="1"/>
          </p:cNvPicPr>
          <p:nvPr/>
        </p:nvPicPr>
        <p:blipFill rotWithShape="1">
          <a:blip r:embed="rId3">
            <a:extLst>
              <a:ext uri="{28A0092B-C50C-407E-A947-70E740481C1C}">
                <a14:useLocalDpi xmlns:a14="http://schemas.microsoft.com/office/drawing/2010/main" val="0"/>
              </a:ext>
            </a:extLst>
          </a:blip>
          <a:srcRect l="6727" t="42375"/>
          <a:stretch/>
        </p:blipFill>
        <p:spPr bwMode="auto">
          <a:xfrm>
            <a:off x="406574" y="3296831"/>
            <a:ext cx="10729192" cy="34659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72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4F16423-4029-E0AE-D99F-F78A6E87B5A6}"/>
              </a:ext>
            </a:extLst>
          </p:cNvPr>
          <p:cNvGraphicFramePr>
            <a:graphicFrameLocks noGrp="1"/>
          </p:cNvGraphicFramePr>
          <p:nvPr>
            <p:extLst>
              <p:ext uri="{D42A27DB-BD31-4B8C-83A1-F6EECF244321}">
                <p14:modId xmlns:p14="http://schemas.microsoft.com/office/powerpoint/2010/main" val="2758866242"/>
              </p:ext>
            </p:extLst>
          </p:nvPr>
        </p:nvGraphicFramePr>
        <p:xfrm>
          <a:off x="1630710" y="1053530"/>
          <a:ext cx="9937105" cy="5708434"/>
        </p:xfrm>
        <a:graphic>
          <a:graphicData uri="http://schemas.openxmlformats.org/drawingml/2006/table">
            <a:tbl>
              <a:tblPr firstRow="1" firstCol="1" bandRow="1">
                <a:tableStyleId>{5C22544A-7EE6-4342-B048-85BDC9FD1C3A}</a:tableStyleId>
              </a:tblPr>
              <a:tblGrid>
                <a:gridCol w="2826935">
                  <a:extLst>
                    <a:ext uri="{9D8B030D-6E8A-4147-A177-3AD203B41FA5}">
                      <a16:colId xmlns:a16="http://schemas.microsoft.com/office/drawing/2014/main" val="1510432752"/>
                    </a:ext>
                  </a:extLst>
                </a:gridCol>
                <a:gridCol w="2573665">
                  <a:extLst>
                    <a:ext uri="{9D8B030D-6E8A-4147-A177-3AD203B41FA5}">
                      <a16:colId xmlns:a16="http://schemas.microsoft.com/office/drawing/2014/main" val="219502659"/>
                    </a:ext>
                  </a:extLst>
                </a:gridCol>
                <a:gridCol w="2492703">
                  <a:extLst>
                    <a:ext uri="{9D8B030D-6E8A-4147-A177-3AD203B41FA5}">
                      <a16:colId xmlns:a16="http://schemas.microsoft.com/office/drawing/2014/main" val="1835232130"/>
                    </a:ext>
                  </a:extLst>
                </a:gridCol>
                <a:gridCol w="2043802">
                  <a:extLst>
                    <a:ext uri="{9D8B030D-6E8A-4147-A177-3AD203B41FA5}">
                      <a16:colId xmlns:a16="http://schemas.microsoft.com/office/drawing/2014/main" val="2062872282"/>
                    </a:ext>
                  </a:extLst>
                </a:gridCol>
              </a:tblGrid>
              <a:tr h="307027">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Test Case Description</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Expected Outcome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Actual Outcome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Pass/Fail</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3953925908"/>
                  </a:ext>
                </a:extLst>
              </a:tr>
              <a:tr h="689704">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Test loading dataset from file.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Loaded dataset matches original dataset file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Loaded dataset matches original dataset file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1263979764"/>
                  </a:ext>
                </a:extLst>
              </a:tr>
              <a:tr h="689704">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Test splitting dataset into training and testing sets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Training set and testing set have expected sizes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Training set and testing set have expected sizes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2175087635"/>
                  </a:ext>
                </a:extLst>
              </a:tr>
              <a:tr h="1168631">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Test feature selection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Selected features have expected correlation with software defectiveness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Selected features have expected correlation with software defectiveness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1783060893"/>
                  </a:ext>
                </a:extLst>
              </a:tr>
              <a:tr h="1408094">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Test algorithm training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Trained algorithm has expected accuracy, precision, recall, and F-measure on training set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Trained algorithm has expected accuracy, precision, recall, and F-measure on training set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Pass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653789431"/>
                  </a:ext>
                </a:extLst>
              </a:tr>
              <a:tr h="1353463">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Test algorithm testing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Tested algorithm has expected accuracy, precision, recall, and F-measure on testing set.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a:effectLst/>
                          <a:latin typeface="Times New Roman" panose="02020603050405020304" pitchFamily="18" charset="0"/>
                          <a:cs typeface="Times New Roman" panose="02020603050405020304" pitchFamily="18" charset="0"/>
                        </a:rPr>
                        <a:t>Tested algorithm has expected accuracy, precision, recall, and F-measure on testing set</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tc>
                  <a:txBody>
                    <a:bodyPr/>
                    <a:lstStyle/>
                    <a:p>
                      <a:pPr algn="just">
                        <a:lnSpc>
                          <a:spcPct val="150000"/>
                        </a:lnSpc>
                        <a:spcAft>
                          <a:spcPts val="800"/>
                        </a:spcAft>
                      </a:pPr>
                      <a:r>
                        <a:rPr lang="en-US" sz="1600" dirty="0">
                          <a:effectLst/>
                          <a:latin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475" marR="42475" marT="0" marB="0"/>
                </a:tc>
                <a:extLst>
                  <a:ext uri="{0D108BD9-81ED-4DB2-BD59-A6C34878D82A}">
                    <a16:rowId xmlns:a16="http://schemas.microsoft.com/office/drawing/2014/main" val="1337303835"/>
                  </a:ext>
                </a:extLst>
              </a:tr>
            </a:tbl>
          </a:graphicData>
        </a:graphic>
      </p:graphicFrame>
      <p:pic>
        <p:nvPicPr>
          <p:cNvPr id="3" name="Picture 2" descr="Gitam at a Glance - GITAM">
            <a:extLst>
              <a:ext uri="{FF2B5EF4-FFF2-40B4-BE49-F238E27FC236}">
                <a16:creationId xmlns:a16="http://schemas.microsoft.com/office/drawing/2014/main" id="{204D5C74-6201-929A-2390-B287F1D40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38683-1B28-3296-D356-AE67B6222F4E}"/>
              </a:ext>
            </a:extLst>
          </p:cNvPr>
          <p:cNvSpPr txBox="1"/>
          <p:nvPr/>
        </p:nvSpPr>
        <p:spPr>
          <a:xfrm>
            <a:off x="4799062" y="107764"/>
            <a:ext cx="3168352" cy="646331"/>
          </a:xfrm>
          <a:prstGeom prst="rect">
            <a:avLst/>
          </a:prstGeom>
          <a:noFill/>
        </p:spPr>
        <p:txBody>
          <a:bodyPr wrap="square" rtlCol="0">
            <a:spAutoFit/>
          </a:bodyPr>
          <a:lstStyle/>
          <a:p>
            <a:r>
              <a:rPr lang="en-IN" sz="3600" b="1" dirty="0">
                <a:solidFill>
                  <a:srgbClr val="252A85"/>
                </a:solidFill>
                <a:latin typeface="Times New Roman" panose="02020603050405020304" pitchFamily="18" charset="0"/>
                <a:cs typeface="Times New Roman" panose="02020603050405020304" pitchFamily="18" charset="0"/>
              </a:rPr>
              <a:t>TEST CASES</a:t>
            </a:r>
          </a:p>
        </p:txBody>
      </p:sp>
    </p:spTree>
    <p:extLst>
      <p:ext uri="{BB962C8B-B14F-4D97-AF65-F5344CB8AC3E}">
        <p14:creationId xmlns:p14="http://schemas.microsoft.com/office/powerpoint/2010/main" val="116873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itam at a Glance - GITAM">
            <a:extLst>
              <a:ext uri="{FF2B5EF4-FFF2-40B4-BE49-F238E27FC236}">
                <a16:creationId xmlns:a16="http://schemas.microsoft.com/office/drawing/2014/main" id="{204D5C74-6201-929A-2390-B287F1D40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38683-1B28-3296-D356-AE67B6222F4E}"/>
              </a:ext>
            </a:extLst>
          </p:cNvPr>
          <p:cNvSpPr txBox="1"/>
          <p:nvPr/>
        </p:nvSpPr>
        <p:spPr>
          <a:xfrm>
            <a:off x="5231110" y="169349"/>
            <a:ext cx="2448272" cy="707886"/>
          </a:xfrm>
          <a:prstGeom prst="rect">
            <a:avLst/>
          </a:prstGeom>
          <a:noFill/>
        </p:spPr>
        <p:txBody>
          <a:bodyPr wrap="square" rtlCol="0">
            <a:spAutoFit/>
          </a:bodyPr>
          <a:lstStyle/>
          <a:p>
            <a:r>
              <a:rPr lang="en-IN" sz="4000" b="1" dirty="0">
                <a:solidFill>
                  <a:srgbClr val="252A85"/>
                </a:solidFill>
                <a:latin typeface="Times New Roman" panose="02020603050405020304" pitchFamily="18" charset="0"/>
                <a:cs typeface="Times New Roman" panose="02020603050405020304" pitchFamily="18" charset="0"/>
              </a:rPr>
              <a:t>OUTPUT</a:t>
            </a:r>
          </a:p>
        </p:txBody>
      </p:sp>
      <p:sp>
        <p:nvSpPr>
          <p:cNvPr id="5" name="Rectangle 3">
            <a:extLst>
              <a:ext uri="{FF2B5EF4-FFF2-40B4-BE49-F238E27FC236}">
                <a16:creationId xmlns:a16="http://schemas.microsoft.com/office/drawing/2014/main" id="{6C5D205E-B98A-4801-B172-BD00DEE20FFE}"/>
              </a:ext>
            </a:extLst>
          </p:cNvPr>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3E2DAB03-7746-C38A-58F8-BA896EC06431}"/>
              </a:ext>
            </a:extLst>
          </p:cNvPr>
          <p:cNvSpPr>
            <a:spLocks noChangeArrowheads="1"/>
          </p:cNvSpPr>
          <p:nvPr/>
        </p:nvSpPr>
        <p:spPr bwMode="auto">
          <a:xfrm>
            <a:off x="0" y="22098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D6176BE1-8F34-FE68-6E27-1B2EEBB404A9}"/>
              </a:ext>
            </a:extLst>
          </p:cNvPr>
          <p:cNvSpPr>
            <a:spLocks noChangeArrowheads="1"/>
          </p:cNvSpPr>
          <p:nvPr/>
        </p:nvSpPr>
        <p:spPr bwMode="auto">
          <a:xfrm>
            <a:off x="0" y="43053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 name="Picture 1">
            <a:extLst>
              <a:ext uri="{FF2B5EF4-FFF2-40B4-BE49-F238E27FC236}">
                <a16:creationId xmlns:a16="http://schemas.microsoft.com/office/drawing/2014/main" id="{626087DD-62F5-0644-ED91-69D76D229F51}"/>
              </a:ext>
            </a:extLst>
          </p:cNvPr>
          <p:cNvPicPr>
            <a:picLocks noChangeAspect="1"/>
          </p:cNvPicPr>
          <p:nvPr/>
        </p:nvPicPr>
        <p:blipFill rotWithShape="1">
          <a:blip r:embed="rId3">
            <a:extLst>
              <a:ext uri="{28A0092B-C50C-407E-A947-70E740481C1C}">
                <a14:useLocalDpi xmlns:a14="http://schemas.microsoft.com/office/drawing/2010/main" val="0"/>
              </a:ext>
            </a:extLst>
          </a:blip>
          <a:srcRect l="4507" t="16449" r="54105" b="10262"/>
          <a:stretch/>
        </p:blipFill>
        <p:spPr bwMode="auto">
          <a:xfrm>
            <a:off x="190550" y="1551469"/>
            <a:ext cx="3511874" cy="523076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B141C0D-9B24-8491-6C15-8BC7FEB85244}"/>
              </a:ext>
            </a:extLst>
          </p:cNvPr>
          <p:cNvPicPr>
            <a:picLocks noChangeAspect="1"/>
          </p:cNvPicPr>
          <p:nvPr/>
        </p:nvPicPr>
        <p:blipFill rotWithShape="1">
          <a:blip r:embed="rId4">
            <a:extLst>
              <a:ext uri="{28A0092B-C50C-407E-A947-70E740481C1C}">
                <a14:useLocalDpi xmlns:a14="http://schemas.microsoft.com/office/drawing/2010/main" val="0"/>
              </a:ext>
            </a:extLst>
          </a:blip>
          <a:srcRect l="3608" r="4191"/>
          <a:stretch/>
        </p:blipFill>
        <p:spPr bwMode="auto">
          <a:xfrm>
            <a:off x="3814355" y="1551469"/>
            <a:ext cx="3707450" cy="5230759"/>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639440E-AF91-00C5-788A-630EE0CB7C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962" y="1551465"/>
            <a:ext cx="4548294" cy="5230764"/>
          </a:xfrm>
          <a:prstGeom prst="rect">
            <a:avLst/>
          </a:prstGeom>
        </p:spPr>
      </p:pic>
    </p:spTree>
    <p:extLst>
      <p:ext uri="{BB962C8B-B14F-4D97-AF65-F5344CB8AC3E}">
        <p14:creationId xmlns:p14="http://schemas.microsoft.com/office/powerpoint/2010/main" val="683467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itam at a Glance - GITAM">
            <a:extLst>
              <a:ext uri="{FF2B5EF4-FFF2-40B4-BE49-F238E27FC236}">
                <a16:creationId xmlns:a16="http://schemas.microsoft.com/office/drawing/2014/main" id="{204D5C74-6201-929A-2390-B287F1D40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38683-1B28-3296-D356-AE67B6222F4E}"/>
              </a:ext>
            </a:extLst>
          </p:cNvPr>
          <p:cNvSpPr txBox="1"/>
          <p:nvPr/>
        </p:nvSpPr>
        <p:spPr>
          <a:xfrm>
            <a:off x="5231110" y="169349"/>
            <a:ext cx="2448272" cy="707886"/>
          </a:xfrm>
          <a:prstGeom prst="rect">
            <a:avLst/>
          </a:prstGeom>
          <a:noFill/>
        </p:spPr>
        <p:txBody>
          <a:bodyPr wrap="square" rtlCol="0">
            <a:spAutoFit/>
          </a:bodyPr>
          <a:lstStyle/>
          <a:p>
            <a:r>
              <a:rPr lang="en-IN" sz="4000" b="1" dirty="0">
                <a:solidFill>
                  <a:srgbClr val="252A85"/>
                </a:solidFill>
                <a:latin typeface="Times New Roman" panose="02020603050405020304" pitchFamily="18" charset="0"/>
                <a:cs typeface="Times New Roman" panose="02020603050405020304" pitchFamily="18" charset="0"/>
              </a:rPr>
              <a:t>OUTPUT</a:t>
            </a:r>
          </a:p>
        </p:txBody>
      </p:sp>
      <p:sp>
        <p:nvSpPr>
          <p:cNvPr id="5" name="Rectangle 3">
            <a:extLst>
              <a:ext uri="{FF2B5EF4-FFF2-40B4-BE49-F238E27FC236}">
                <a16:creationId xmlns:a16="http://schemas.microsoft.com/office/drawing/2014/main" id="{6C5D205E-B98A-4801-B172-BD00DEE20FFE}"/>
              </a:ext>
            </a:extLst>
          </p:cNvPr>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3E2DAB03-7746-C38A-58F8-BA896EC06431}"/>
              </a:ext>
            </a:extLst>
          </p:cNvPr>
          <p:cNvSpPr>
            <a:spLocks noChangeArrowheads="1"/>
          </p:cNvSpPr>
          <p:nvPr/>
        </p:nvSpPr>
        <p:spPr bwMode="auto">
          <a:xfrm>
            <a:off x="0" y="22098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D6176BE1-8F34-FE68-6E27-1B2EEBB404A9}"/>
              </a:ext>
            </a:extLst>
          </p:cNvPr>
          <p:cNvSpPr>
            <a:spLocks noChangeArrowheads="1"/>
          </p:cNvSpPr>
          <p:nvPr/>
        </p:nvSpPr>
        <p:spPr bwMode="auto">
          <a:xfrm>
            <a:off x="0" y="43053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1CCD58C4-9A97-E7F5-9AD7-E64705A46C0F}"/>
              </a:ext>
            </a:extLst>
          </p:cNvPr>
          <p:cNvPicPr>
            <a:picLocks noChangeAspect="1"/>
          </p:cNvPicPr>
          <p:nvPr/>
        </p:nvPicPr>
        <p:blipFill rotWithShape="1">
          <a:blip r:embed="rId3"/>
          <a:srcRect r="430" b="8494"/>
          <a:stretch/>
        </p:blipFill>
        <p:spPr bwMode="auto">
          <a:xfrm>
            <a:off x="838621" y="1366894"/>
            <a:ext cx="11006085" cy="5454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1177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itam at a Glance - GITAM">
            <a:extLst>
              <a:ext uri="{FF2B5EF4-FFF2-40B4-BE49-F238E27FC236}">
                <a16:creationId xmlns:a16="http://schemas.microsoft.com/office/drawing/2014/main" id="{204D5C74-6201-929A-2390-B287F1D40F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5"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38683-1B28-3296-D356-AE67B6222F4E}"/>
              </a:ext>
            </a:extLst>
          </p:cNvPr>
          <p:cNvSpPr txBox="1"/>
          <p:nvPr/>
        </p:nvSpPr>
        <p:spPr>
          <a:xfrm>
            <a:off x="4799062" y="107764"/>
            <a:ext cx="3456384" cy="646331"/>
          </a:xfrm>
          <a:prstGeom prst="rect">
            <a:avLst/>
          </a:prstGeom>
          <a:noFill/>
        </p:spPr>
        <p:txBody>
          <a:bodyPr wrap="square" rtlCol="0">
            <a:spAutoFit/>
          </a:bodyPr>
          <a:lstStyle/>
          <a:p>
            <a:r>
              <a:rPr lang="en-IN" sz="3600" b="1" dirty="0">
                <a:solidFill>
                  <a:srgbClr val="252A85"/>
                </a:solidFill>
                <a:latin typeface="Times New Roman" panose="02020603050405020304" pitchFamily="18" charset="0"/>
                <a:cs typeface="Times New Roman" panose="02020603050405020304" pitchFamily="18" charset="0"/>
              </a:rPr>
              <a:t>CONCLUSION</a:t>
            </a:r>
          </a:p>
        </p:txBody>
      </p:sp>
      <p:sp>
        <p:nvSpPr>
          <p:cNvPr id="5" name="Rectangle 3">
            <a:extLst>
              <a:ext uri="{FF2B5EF4-FFF2-40B4-BE49-F238E27FC236}">
                <a16:creationId xmlns:a16="http://schemas.microsoft.com/office/drawing/2014/main" id="{6C5D205E-B98A-4801-B172-BD00DEE20FFE}"/>
              </a:ext>
            </a:extLst>
          </p:cNvPr>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3E2DAB03-7746-C38A-58F8-BA896EC06431}"/>
              </a:ext>
            </a:extLst>
          </p:cNvPr>
          <p:cNvSpPr>
            <a:spLocks noChangeArrowheads="1"/>
          </p:cNvSpPr>
          <p:nvPr/>
        </p:nvSpPr>
        <p:spPr bwMode="auto">
          <a:xfrm>
            <a:off x="0" y="22098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D6176BE1-8F34-FE68-6E27-1B2EEBB404A9}"/>
              </a:ext>
            </a:extLst>
          </p:cNvPr>
          <p:cNvSpPr>
            <a:spLocks noChangeArrowheads="1"/>
          </p:cNvSpPr>
          <p:nvPr/>
        </p:nvSpPr>
        <p:spPr bwMode="auto">
          <a:xfrm>
            <a:off x="0" y="43053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 name="TextBox 1">
            <a:extLst>
              <a:ext uri="{FF2B5EF4-FFF2-40B4-BE49-F238E27FC236}">
                <a16:creationId xmlns:a16="http://schemas.microsoft.com/office/drawing/2014/main" id="{77909B85-DD68-E5DE-9B8B-392A54A63296}"/>
              </a:ext>
            </a:extLst>
          </p:cNvPr>
          <p:cNvSpPr txBox="1"/>
          <p:nvPr/>
        </p:nvSpPr>
        <p:spPr>
          <a:xfrm>
            <a:off x="766614" y="1989634"/>
            <a:ext cx="11161240" cy="1815882"/>
          </a:xfrm>
          <a:prstGeom prst="rect">
            <a:avLst/>
          </a:prstGeom>
          <a:noFill/>
        </p:spPr>
        <p:txBody>
          <a:bodyPr wrap="square" rtlCol="0">
            <a:spAutoFit/>
          </a:bodyPr>
          <a:lstStyle/>
          <a:p>
            <a:pPr algn="just"/>
            <a:r>
              <a:rPr lang="en-IN" sz="2800" dirty="0">
                <a:solidFill>
                  <a:srgbClr val="000000"/>
                </a:solidFill>
                <a:effectLst/>
                <a:latin typeface="Times New Roman" panose="02020603050405020304" pitchFamily="18" charset="0"/>
                <a:ea typeface="Times New Roman" panose="02020603050405020304" pitchFamily="18" charset="0"/>
              </a:rPr>
              <a:t>From the encouraging results, it is believed that the crime prediction has a promising future for increasing the effectiveness and efficiency of criminal and intelligence analysis. Visual and intuitive criminal and intelligence investigation techniques can be developed for crime pattern. </a:t>
            </a:r>
            <a:endParaRPr lang="en-IN" sz="2800" dirty="0"/>
          </a:p>
        </p:txBody>
      </p:sp>
    </p:spTree>
    <p:extLst>
      <p:ext uri="{BB962C8B-B14F-4D97-AF65-F5344CB8AC3E}">
        <p14:creationId xmlns:p14="http://schemas.microsoft.com/office/powerpoint/2010/main" val="321061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6369051" y="2563813"/>
            <a:ext cx="4262660" cy="1366837"/>
          </a:xfrm>
        </p:spPr>
        <p:txBody>
          <a:bodyPr>
            <a:normAutofit/>
          </a:bodyPr>
          <a:lstStyle/>
          <a:p>
            <a:r>
              <a:rPr lang="en-US" altLang="ko-KR" sz="4800" b="1" dirty="0">
                <a:solidFill>
                  <a:srgbClr val="333F82"/>
                </a:solidFill>
                <a:latin typeface="Times New Roman" panose="02020603050405020304" pitchFamily="18" charset="0"/>
                <a:cs typeface="Times New Roman" panose="02020603050405020304" pitchFamily="18" charset="0"/>
              </a:rPr>
              <a:t>THANK YOU</a:t>
            </a:r>
            <a:endParaRPr lang="ko-KR" altLang="en-US" sz="4800" b="1" dirty="0">
              <a:solidFill>
                <a:srgbClr val="333F82"/>
              </a:solidFill>
              <a:latin typeface="Times New Roman" panose="02020603050405020304" pitchFamily="18" charset="0"/>
              <a:cs typeface="Times New Roman" panose="02020603050405020304" pitchFamily="18" charset="0"/>
            </a:endParaRPr>
          </a:p>
        </p:txBody>
      </p:sp>
      <p:pic>
        <p:nvPicPr>
          <p:cNvPr id="2" name="Picture 2" descr="Gitam at a Glance - GITAM">
            <a:extLst>
              <a:ext uri="{FF2B5EF4-FFF2-40B4-BE49-F238E27FC236}">
                <a16:creationId xmlns:a16="http://schemas.microsoft.com/office/drawing/2014/main" id="{64CB8A18-D5EF-820A-4C18-29BA3DB084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549022" y="2380515"/>
            <a:ext cx="3856038" cy="1312863"/>
          </a:xfrm>
        </p:spPr>
        <p:txBody>
          <a:bodyPr>
            <a:normAutofit/>
          </a:bodyPr>
          <a:lstStyle/>
          <a:p>
            <a:r>
              <a:rPr kumimoji="1" lang="en-IN" altLang="ko-KR" b="1" dirty="0">
                <a:solidFill>
                  <a:srgbClr val="252A85"/>
                </a:solidFill>
                <a:latin typeface="Times New Roman" panose="02020603050405020304" pitchFamily="18" charset="0"/>
                <a:cs typeface="Times New Roman" panose="02020603050405020304" pitchFamily="18" charset="0"/>
                <a:sym typeface="+mn-ea"/>
              </a:rPr>
              <a:t>INTRODUCTION</a:t>
            </a:r>
          </a:p>
        </p:txBody>
      </p:sp>
      <p:sp>
        <p:nvSpPr>
          <p:cNvPr id="2" name="Text Box 1"/>
          <p:cNvSpPr txBox="1"/>
          <p:nvPr/>
        </p:nvSpPr>
        <p:spPr>
          <a:xfrm>
            <a:off x="4655046" y="477466"/>
            <a:ext cx="7272973" cy="6232475"/>
          </a:xfrm>
          <a:prstGeom prst="rect">
            <a:avLst/>
          </a:prstGeom>
          <a:noFill/>
        </p:spPr>
        <p:txBody>
          <a:bodyPr wrap="square" rtlCol="0">
            <a:spAutoFit/>
          </a:bodyPr>
          <a:lstStyle/>
          <a:p>
            <a:pPr marL="342900" indent="-342900" algn="just">
              <a:buFont typeface="Arial" panose="020B0604020202020204" pitchFamily="34" charset="0"/>
              <a:buChar char="•"/>
            </a:pPr>
            <a:r>
              <a:rPr lang="en-US" sz="2100" dirty="0">
                <a:solidFill>
                  <a:schemeClr val="bg1"/>
                </a:solidFill>
                <a:latin typeface="Times New Roman" panose="02020603050405020304" pitchFamily="18" charset="0"/>
                <a:cs typeface="Times New Roman" panose="02020603050405020304" pitchFamily="18" charset="0"/>
              </a:rPr>
              <a:t>Crime is one of the biggest social problems in today’s world and it is increasing at the fire pace which is a major cause for concern, hence there is a need to monitor and keep track of all the crimes so that it can be used by police department to investigate the cases easily and quickly.</a:t>
            </a:r>
          </a:p>
          <a:p>
            <a:endParaRPr lang="en-US" sz="2100" b="1" dirty="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rgbClr val="000000"/>
                </a:solidFill>
                <a:latin typeface="Times New Roman" panose="02020603050405020304" pitchFamily="18" charset="0"/>
                <a:cs typeface="Times New Roman" panose="02020603050405020304" pitchFamily="18" charset="0"/>
              </a:rPr>
              <a:t>With the increase of crimes, law enforcement agencies are continuing to demand advanced geographic information systems and new data mining approaches to improve crime analytics and better protect their communities.</a:t>
            </a:r>
            <a:r>
              <a:rPr lang="en-US" sz="2100" dirty="0">
                <a:latin typeface="Times New Roman" panose="02020603050405020304" pitchFamily="18" charset="0"/>
                <a:cs typeface="Times New Roman" panose="02020603050405020304" pitchFamily="18" charset="0"/>
              </a:rPr>
              <a:t> </a:t>
            </a:r>
          </a:p>
          <a:p>
            <a:pPr algn="just"/>
            <a:endParaRPr lang="en-US" sz="21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solidFill>
                  <a:schemeClr val="bg1"/>
                </a:solidFill>
                <a:latin typeface="Times New Roman" panose="02020603050405020304" pitchFamily="18" charset="0"/>
                <a:cs typeface="Times New Roman" panose="02020603050405020304" pitchFamily="18" charset="0"/>
              </a:rPr>
              <a:t>By processing criminal data, law enforcement agencies can use models that may be important in the crime prevention process. </a:t>
            </a:r>
            <a:endParaRPr lang="en-US" sz="2100" b="1" dirty="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endParaRPr>
          </a:p>
          <a:p>
            <a:pPr algn="just"/>
            <a:endParaRPr lang="en-US" sz="2100" b="1" dirty="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100" dirty="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rPr>
              <a:t>By providing a data mining approach to determine the most criminal hotspots and find the type, location and time of committed crimes, there’s a hope to raise people’s awareness regarding the dangerous locations in certain time periods.</a:t>
            </a:r>
          </a:p>
        </p:txBody>
      </p:sp>
      <p:pic>
        <p:nvPicPr>
          <p:cNvPr id="3" name="Picture 2" descr="Gitam at a Glance - GITAM">
            <a:extLst>
              <a:ext uri="{FF2B5EF4-FFF2-40B4-BE49-F238E27FC236}">
                <a16:creationId xmlns:a16="http://schemas.microsoft.com/office/drawing/2014/main" id="{D978D3C8-315A-A3F5-A49F-8776B1E6C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51"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7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ppt_x</p:attrName>
                                        </p:attrNameLst>
                                      </p:cBhvr>
                                      <p:tavLst>
                                        <p:tav tm="0">
                                          <p:val>
                                            <p:strVal val="#ppt_x+#ppt_w*1.125000"/>
                                          </p:val>
                                        </p:tav>
                                        <p:tav tm="100000">
                                          <p:val>
                                            <p:strVal val="#ppt_x"/>
                                          </p:val>
                                        </p:tav>
                                      </p:tavLst>
                                    </p:anim>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549022" y="2380515"/>
            <a:ext cx="3856038" cy="1312863"/>
          </a:xfrm>
        </p:spPr>
        <p:txBody>
          <a:bodyPr>
            <a:normAutofit/>
          </a:bodyPr>
          <a:lstStyle/>
          <a:p>
            <a:r>
              <a:rPr kumimoji="1" lang="en-IN" altLang="ko-KR" b="1" dirty="0">
                <a:solidFill>
                  <a:srgbClr val="252A85"/>
                </a:solidFill>
                <a:latin typeface="Times New Roman" panose="02020603050405020304" pitchFamily="18" charset="0"/>
                <a:cs typeface="Times New Roman" panose="02020603050405020304" pitchFamily="18" charset="0"/>
                <a:sym typeface="+mn-ea"/>
              </a:rPr>
              <a:t>BACKGROUND</a:t>
            </a:r>
          </a:p>
        </p:txBody>
      </p:sp>
      <p:sp>
        <p:nvSpPr>
          <p:cNvPr id="2" name="Text Box 1"/>
          <p:cNvSpPr txBox="1"/>
          <p:nvPr/>
        </p:nvSpPr>
        <p:spPr>
          <a:xfrm>
            <a:off x="4655046" y="477466"/>
            <a:ext cx="7272973" cy="6247864"/>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 the modern United States history, crime rates increased after World War II, peaking from the 1970s to the early 1990s. </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Violent crime nearly quadrupled between 1960 and its peak in 1991.</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Property crime more than doubled over the same period. </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Since the 1990s, however, crime in the United States has declined steadily. </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Until recently crime prevention was studied based on strict behavioural and social methods, but the recent developments in Data Analysis have allowed a more quantitative approach in the subject. </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The dataset of nearly 12 years of crime reports from across all of San Francisco's neighbourhoods is explored, and a model that predicts the category of crime that occurred, given the time and location is created.</a:t>
            </a:r>
            <a:endParaRPr lang="en-US" sz="2000" dirty="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endParaRPr>
          </a:p>
        </p:txBody>
      </p:sp>
      <p:pic>
        <p:nvPicPr>
          <p:cNvPr id="3" name="Picture 2" descr="Gitam at a Glance - GITAM">
            <a:extLst>
              <a:ext uri="{FF2B5EF4-FFF2-40B4-BE49-F238E27FC236}">
                <a16:creationId xmlns:a16="http://schemas.microsoft.com/office/drawing/2014/main" id="{D978D3C8-315A-A3F5-A49F-8776B1E6C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51"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32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ppt_x</p:attrName>
                                        </p:attrNameLst>
                                      </p:cBhvr>
                                      <p:tavLst>
                                        <p:tav tm="0">
                                          <p:val>
                                            <p:strVal val="#ppt_x+#ppt_w*1.125000"/>
                                          </p:val>
                                        </p:tav>
                                        <p:tav tm="100000">
                                          <p:val>
                                            <p:strVal val="#ppt_x"/>
                                          </p:val>
                                        </p:tav>
                                      </p:tavLst>
                                    </p:anim>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1414686" y="2277666"/>
            <a:ext cx="1584176" cy="1312863"/>
          </a:xfrm>
        </p:spPr>
        <p:txBody>
          <a:bodyPr>
            <a:normAutofit/>
          </a:bodyPr>
          <a:lstStyle/>
          <a:p>
            <a:r>
              <a:rPr kumimoji="1" lang="en-IN" altLang="ko-KR" sz="4800" b="1" dirty="0">
                <a:solidFill>
                  <a:srgbClr val="333F82"/>
                </a:solidFill>
                <a:latin typeface="Times New Roman" panose="02020603050405020304" pitchFamily="18" charset="0"/>
                <a:cs typeface="Times New Roman" panose="02020603050405020304" pitchFamily="18" charset="0"/>
                <a:sym typeface="+mn-ea"/>
              </a:rPr>
              <a:t>AIM</a:t>
            </a:r>
          </a:p>
        </p:txBody>
      </p:sp>
      <p:sp>
        <p:nvSpPr>
          <p:cNvPr id="3" name="TextBox 2">
            <a:extLst>
              <a:ext uri="{FF2B5EF4-FFF2-40B4-BE49-F238E27FC236}">
                <a16:creationId xmlns:a16="http://schemas.microsoft.com/office/drawing/2014/main" id="{85C6AB46-2D68-99E6-414D-19C3E23448C3}"/>
              </a:ext>
            </a:extLst>
          </p:cNvPr>
          <p:cNvSpPr txBox="1"/>
          <p:nvPr/>
        </p:nvSpPr>
        <p:spPr>
          <a:xfrm>
            <a:off x="4583038" y="2061642"/>
            <a:ext cx="7377984" cy="2246769"/>
          </a:xfrm>
          <a:prstGeom prst="rect">
            <a:avLst/>
          </a:prstGeom>
          <a:noFill/>
        </p:spPr>
        <p:txBody>
          <a:bodyPr wrap="square" rtlCol="0">
            <a:spAutoFit/>
          </a:bodyPr>
          <a:lstStyle/>
          <a:p>
            <a:pPr algn="just"/>
            <a:r>
              <a:rPr lang="en-IN" sz="2800" dirty="0">
                <a:solidFill>
                  <a:schemeClr val="bg1"/>
                </a:solidFill>
                <a:effectLst/>
                <a:latin typeface="Times New Roman" panose="02020603050405020304" pitchFamily="18" charset="0"/>
                <a:ea typeface="Calibri" panose="020F0502020204030204" pitchFamily="34" charset="0"/>
              </a:rPr>
              <a:t>To create a model which involves systematic analysis for </a:t>
            </a:r>
            <a:r>
              <a:rPr lang="en-US" sz="2800" dirty="0">
                <a:solidFill>
                  <a:schemeClr val="bg1"/>
                </a:solidFill>
                <a:latin typeface="Times New Roman" panose="02020603050405020304" pitchFamily="18" charset="0"/>
                <a:cs typeface="Times New Roman" panose="02020603050405020304" pitchFamily="18" charset="0"/>
              </a:rPr>
              <a:t>predicting surges and hotspots of crime, and understanding patterns of criminal  behavior that could help in solving criminal investigations.</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2" name="Picture 2" descr="Gitam at a Glance - GITAM">
            <a:extLst>
              <a:ext uri="{FF2B5EF4-FFF2-40B4-BE49-F238E27FC236}">
                <a16:creationId xmlns:a16="http://schemas.microsoft.com/office/drawing/2014/main" id="{5B5D0E11-FDBB-75A7-EE43-2E7745EE55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5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838622" y="2709714"/>
            <a:ext cx="3856038" cy="1312862"/>
          </a:xfrm>
        </p:spPr>
        <p:txBody>
          <a:bodyPr>
            <a:normAutofit fontScale="90000"/>
          </a:bodyPr>
          <a:lstStyle/>
          <a:p>
            <a:r>
              <a:rPr lang="en-IN" sz="4400" b="1" dirty="0">
                <a:solidFill>
                  <a:srgbClr val="333F82"/>
                </a:solidFill>
                <a:latin typeface="Times New Roman" panose="02020603050405020304" pitchFamily="18" charset="0"/>
                <a:cs typeface="Times New Roman" panose="02020603050405020304" pitchFamily="18" charset="0"/>
              </a:rPr>
              <a:t>EXISTING     SYSTEM</a:t>
            </a:r>
            <a:br>
              <a:rPr lang="en-IN" sz="4400" b="1" dirty="0">
                <a:solidFill>
                  <a:srgbClr val="333F82"/>
                </a:solidFill>
                <a:latin typeface="Times New Roman" panose="02020603050405020304" pitchFamily="18" charset="0"/>
                <a:cs typeface="Times New Roman" panose="02020603050405020304" pitchFamily="18" charset="0"/>
              </a:rPr>
            </a:br>
            <a:endParaRPr kumimoji="1" lang="en-IN" altLang="ko-KR" sz="4400" b="1" dirty="0">
              <a:solidFill>
                <a:srgbClr val="333F82"/>
              </a:solidFill>
              <a:latin typeface="Times New Roman" panose="02020603050405020304" pitchFamily="18" charset="0"/>
              <a:cs typeface="Times New Roman" panose="02020603050405020304" pitchFamily="18" charset="0"/>
              <a:sym typeface="+mn-ea"/>
            </a:endParaRPr>
          </a:p>
        </p:txBody>
      </p:sp>
      <p:sp>
        <p:nvSpPr>
          <p:cNvPr id="3" name="TextBox 2">
            <a:extLst>
              <a:ext uri="{FF2B5EF4-FFF2-40B4-BE49-F238E27FC236}">
                <a16:creationId xmlns:a16="http://schemas.microsoft.com/office/drawing/2014/main" id="{85C6AB46-2D68-99E6-414D-19C3E23448C3}"/>
              </a:ext>
            </a:extLst>
          </p:cNvPr>
          <p:cNvSpPr txBox="1"/>
          <p:nvPr/>
        </p:nvSpPr>
        <p:spPr>
          <a:xfrm>
            <a:off x="4871070" y="362917"/>
            <a:ext cx="7056784" cy="4493538"/>
          </a:xfrm>
          <a:prstGeom prst="rect">
            <a:avLst/>
          </a:prstGeom>
          <a:noFill/>
        </p:spPr>
        <p:txBody>
          <a:bodyPr wrap="square" rtlCol="0">
            <a:spAutoFit/>
          </a:bodyPr>
          <a:lstStyle/>
          <a:p>
            <a:pPr marL="457200" indent="-457200" algn="just">
              <a:buFont typeface="Arial" panose="020B0604020202020204" pitchFamily="34" charset="0"/>
              <a:buChar char="•"/>
            </a:pPr>
            <a:r>
              <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Many researchers have gone through the problem regarding the criminal cases being unsolved for a long period. </a:t>
            </a:r>
          </a:p>
          <a:p>
            <a:endPar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They proposed different crime prediction algorithms.</a:t>
            </a:r>
          </a:p>
          <a:p>
            <a:r>
              <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buFont typeface="Arial" panose="020B0604020202020204" pitchFamily="34" charset="0"/>
              <a:buChar char="•"/>
            </a:pPr>
            <a:r>
              <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all these models the accuracy will surely vary depending on the data set and the features or attributes we select during data pre-processing </a:t>
            </a:r>
            <a:r>
              <a:rPr lang="en-US" sz="2200" dirty="0">
                <a:solidFill>
                  <a:schemeClr val="bg1"/>
                </a:solidFill>
                <a:effectLst/>
                <a:latin typeface="Times New Roman" panose="02020603050405020304" pitchFamily="18" charset="0"/>
                <a:ea typeface="Times New Roman" panose="02020603050405020304" pitchFamily="18" charset="0"/>
              </a:rPr>
              <a:t>because it is discovered that many machine learning algorithms are implemented on data sets consisting of different places having distinctive features, so predictions are changing in all cases.</a:t>
            </a:r>
            <a:endParaRPr lang="en-IN" sz="2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2" descr="Gitam at a Glance - GITAM">
            <a:extLst>
              <a:ext uri="{FF2B5EF4-FFF2-40B4-BE49-F238E27FC236}">
                <a16:creationId xmlns:a16="http://schemas.microsoft.com/office/drawing/2014/main" id="{59941DE5-6725-8B3A-AEE6-2D430FAD9A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7"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B4701B-6B3B-94CF-8B39-7ACCFD7C7ED9}"/>
              </a:ext>
            </a:extLst>
          </p:cNvPr>
          <p:cNvSpPr txBox="1"/>
          <p:nvPr/>
        </p:nvSpPr>
        <p:spPr>
          <a:xfrm>
            <a:off x="4222998" y="5734050"/>
            <a:ext cx="7056784" cy="1292662"/>
          </a:xfrm>
          <a:prstGeom prst="rect">
            <a:avLst/>
          </a:prstGeom>
          <a:noFill/>
        </p:spPr>
        <p:txBody>
          <a:bodyPr wrap="square" rtlCol="0">
            <a:spAutoFit/>
          </a:bodyPr>
          <a:lstStyle/>
          <a:p>
            <a:pPr marL="965200" indent="-285750">
              <a:lnSpc>
                <a:spcPct val="150000"/>
              </a:lnSpc>
              <a:spcBef>
                <a:spcPts val="5"/>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By this methodology they had less accuracy in prediction.</a:t>
            </a:r>
          </a:p>
          <a:p>
            <a:pPr marL="965200" indent="-285750">
              <a:lnSpc>
                <a:spcPct val="150000"/>
              </a:lnSpc>
              <a:spcBef>
                <a:spcPts val="5"/>
              </a:spcBef>
              <a:spcAft>
                <a:spcPts val="0"/>
              </a:spcAf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By this methodology the results are not perfect.</a:t>
            </a:r>
            <a:endPar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D20B6FBF-AF63-F9EB-A6C1-DCC1D89D92D0}"/>
              </a:ext>
            </a:extLst>
          </p:cNvPr>
          <p:cNvSpPr txBox="1"/>
          <p:nvPr/>
        </p:nvSpPr>
        <p:spPr>
          <a:xfrm>
            <a:off x="4222998" y="5056510"/>
            <a:ext cx="3240360" cy="523220"/>
          </a:xfrm>
          <a:prstGeom prst="rect">
            <a:avLst/>
          </a:prstGeom>
          <a:noFill/>
        </p:spPr>
        <p:txBody>
          <a:bodyPr wrap="square" rtlCol="0">
            <a:spAutoFit/>
          </a:bodyPr>
          <a:lstStyle/>
          <a:p>
            <a:r>
              <a:rPr lang="en-US" sz="2800" b="1" u="sng" dirty="0">
                <a:solidFill>
                  <a:schemeClr val="bg1"/>
                </a:solidFill>
                <a:effectLst/>
                <a:latin typeface="Times New Roman" panose="02020603050405020304" pitchFamily="18" charset="0"/>
                <a:ea typeface="Times New Roman" panose="02020603050405020304" pitchFamily="18" charset="0"/>
              </a:rPr>
              <a:t>Drawbacks:</a:t>
            </a:r>
          </a:p>
        </p:txBody>
      </p:sp>
    </p:spTree>
    <p:extLst>
      <p:ext uri="{BB962C8B-B14F-4D97-AF65-F5344CB8AC3E}">
        <p14:creationId xmlns:p14="http://schemas.microsoft.com/office/powerpoint/2010/main" val="2160606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838622" y="2421682"/>
            <a:ext cx="3856038" cy="1312863"/>
          </a:xfrm>
        </p:spPr>
        <p:txBody>
          <a:bodyPr>
            <a:normAutofit fontScale="90000"/>
          </a:bodyPr>
          <a:lstStyle/>
          <a:p>
            <a:r>
              <a:rPr lang="en-IN" sz="4400" b="1" dirty="0">
                <a:solidFill>
                  <a:srgbClr val="333F82"/>
                </a:solidFill>
                <a:latin typeface="Times New Roman" panose="02020603050405020304" pitchFamily="18" charset="0"/>
                <a:cs typeface="Times New Roman" panose="02020603050405020304" pitchFamily="18" charset="0"/>
              </a:rPr>
              <a:t>PROPOSED   SYSTEM</a:t>
            </a:r>
            <a:br>
              <a:rPr lang="en-IN" sz="4400" b="1" dirty="0">
                <a:solidFill>
                  <a:srgbClr val="333F82"/>
                </a:solidFill>
                <a:latin typeface="Times New Roman" panose="02020603050405020304" pitchFamily="18" charset="0"/>
                <a:cs typeface="Times New Roman" panose="02020603050405020304" pitchFamily="18" charset="0"/>
              </a:rPr>
            </a:br>
            <a:endParaRPr kumimoji="1" lang="en-IN" altLang="ko-KR" sz="4400" b="1" dirty="0">
              <a:solidFill>
                <a:srgbClr val="333F82"/>
              </a:solidFill>
              <a:latin typeface="Times New Roman" panose="02020603050405020304" pitchFamily="18" charset="0"/>
              <a:cs typeface="Times New Roman" panose="02020603050405020304" pitchFamily="18" charset="0"/>
              <a:sym typeface="+mn-ea"/>
            </a:endParaRPr>
          </a:p>
        </p:txBody>
      </p:sp>
      <p:sp>
        <p:nvSpPr>
          <p:cNvPr id="3" name="TextBox 2">
            <a:extLst>
              <a:ext uri="{FF2B5EF4-FFF2-40B4-BE49-F238E27FC236}">
                <a16:creationId xmlns:a16="http://schemas.microsoft.com/office/drawing/2014/main" id="{85C6AB46-2D68-99E6-414D-19C3E23448C3}"/>
              </a:ext>
            </a:extLst>
          </p:cNvPr>
          <p:cNvSpPr txBox="1"/>
          <p:nvPr/>
        </p:nvSpPr>
        <p:spPr>
          <a:xfrm>
            <a:off x="5098459" y="67191"/>
            <a:ext cx="7056784" cy="4708981"/>
          </a:xfrm>
          <a:prstGeom prst="rect">
            <a:avLst/>
          </a:prstGeom>
          <a:noFill/>
        </p:spPr>
        <p:txBody>
          <a:bodyPr wrap="square" rtlCol="0">
            <a:spAutoFit/>
          </a:bodyPr>
          <a:lstStyle/>
          <a:p>
            <a:pPr marL="457200" indent="-4572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proposed solution can potentially help people to stay away from the locations (crime hotspot) at a  certain time of the day along with saving lives.</a:t>
            </a:r>
          </a:p>
          <a:p>
            <a:pPr algn="just"/>
            <a:r>
              <a:rPr lang="en-US" sz="2000" dirty="0">
                <a:solidFill>
                  <a:schemeClr val="bg1"/>
                </a:solidFill>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police forces can use this solution to increase   the level of crime prediction and prevention for police resources allocation.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can help in the distribution of police at most likely  crime places for any given time, to grant an efficient  usage of police resources.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By having all of this information available, it will help to make our community safer for the people living there and also for others who will travel there.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39FED2F-237C-3579-B152-E7479AEC1619}"/>
              </a:ext>
            </a:extLst>
          </p:cNvPr>
          <p:cNvSpPr txBox="1"/>
          <p:nvPr/>
        </p:nvSpPr>
        <p:spPr>
          <a:xfrm>
            <a:off x="5105278" y="5436779"/>
            <a:ext cx="6966591" cy="976165"/>
          </a:xfrm>
          <a:prstGeom prst="rect">
            <a:avLst/>
          </a:prstGeom>
          <a:noFill/>
        </p:spPr>
        <p:txBody>
          <a:bodyPr wrap="square">
            <a:spAutoFit/>
          </a:bodyPr>
          <a:lstStyle/>
          <a:p>
            <a:pPr marL="342900" indent="-342900" algn="just">
              <a:lnSpc>
                <a:spcPct val="150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high accuracy prediction and better performance model is proposed.</a:t>
            </a:r>
          </a:p>
          <a:p>
            <a:pPr marL="342900" indent="-342900" algn="just">
              <a:lnSpc>
                <a:spcPct val="150000"/>
              </a:lnSpc>
              <a:spcAft>
                <a:spcPts val="800"/>
              </a:spcAf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results are perfect and accurate.</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2" descr="Gitam at a Glance - GITAM">
            <a:extLst>
              <a:ext uri="{FF2B5EF4-FFF2-40B4-BE49-F238E27FC236}">
                <a16:creationId xmlns:a16="http://schemas.microsoft.com/office/drawing/2014/main" id="{A684FC28-BD2A-E230-CF56-70F7960BA3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97545" cy="11975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3ED0CD-99DE-38F3-A026-2BE38CE69FA0}"/>
              </a:ext>
            </a:extLst>
          </p:cNvPr>
          <p:cNvSpPr txBox="1"/>
          <p:nvPr/>
        </p:nvSpPr>
        <p:spPr>
          <a:xfrm>
            <a:off x="4367014" y="4873378"/>
            <a:ext cx="3856038" cy="523220"/>
          </a:xfrm>
          <a:prstGeom prst="rect">
            <a:avLst/>
          </a:prstGeom>
          <a:noFill/>
        </p:spPr>
        <p:txBody>
          <a:bodyPr wrap="square" rtlCol="0">
            <a:spAutoFit/>
          </a:bodyPr>
          <a:lstStyle/>
          <a:p>
            <a:r>
              <a:rPr lang="en-IN" sz="2800" b="1"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Advantages:</a:t>
            </a:r>
            <a:endParaRPr lang="en-IN" sz="18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01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idx="4294967295"/>
          </p:nvPr>
        </p:nvSpPr>
        <p:spPr>
          <a:xfrm>
            <a:off x="619610" y="2421682"/>
            <a:ext cx="3856038" cy="1312863"/>
          </a:xfrm>
        </p:spPr>
        <p:txBody>
          <a:bodyPr/>
          <a:lstStyle/>
          <a:p>
            <a:r>
              <a:rPr kumimoji="1" lang="en-IN" altLang="ko-KR" sz="4400" b="1" dirty="0">
                <a:solidFill>
                  <a:srgbClr val="333F82"/>
                </a:solidFill>
                <a:latin typeface="Times New Roman" panose="02020603050405020304" pitchFamily="18" charset="0"/>
                <a:cs typeface="Times New Roman" panose="02020603050405020304" pitchFamily="18" charset="0"/>
                <a:sym typeface="+mn-ea"/>
              </a:rPr>
              <a:t>OBJECTIVES</a:t>
            </a:r>
          </a:p>
        </p:txBody>
      </p:sp>
      <p:sp>
        <p:nvSpPr>
          <p:cNvPr id="3" name="TextBox 2">
            <a:extLst>
              <a:ext uri="{FF2B5EF4-FFF2-40B4-BE49-F238E27FC236}">
                <a16:creationId xmlns:a16="http://schemas.microsoft.com/office/drawing/2014/main" id="{85C6AB46-2D68-99E6-414D-19C3E23448C3}"/>
              </a:ext>
            </a:extLst>
          </p:cNvPr>
          <p:cNvSpPr txBox="1"/>
          <p:nvPr/>
        </p:nvSpPr>
        <p:spPr>
          <a:xfrm>
            <a:off x="4943078" y="798304"/>
            <a:ext cx="7056784"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 find spatial and temporal criminal hotspots.</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Forecast crime using a set of real-world datasets of crimes.</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 locate the most likely crime locations and their   frequent occurrence time.</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 predict what type of crime might occur next in a specific location within a particular time. </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 provide an analysis study by combining our        findings of a particular crimes dataset with its          demographics information.</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2" descr="Gitam at a Glance - GITAM">
            <a:extLst>
              <a:ext uri="{FF2B5EF4-FFF2-40B4-BE49-F238E27FC236}">
                <a16:creationId xmlns:a16="http://schemas.microsoft.com/office/drawing/2014/main" id="{87B6C0B2-0EE2-5988-BB0B-79A78CEDB6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890"/>
            <a:ext cx="1197545" cy="119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05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190807-9B16-1074-0DF0-7301CFEBF879}"/>
              </a:ext>
            </a:extLst>
          </p:cNvPr>
          <p:cNvSpPr txBox="1"/>
          <p:nvPr/>
        </p:nvSpPr>
        <p:spPr>
          <a:xfrm>
            <a:off x="6455246" y="618786"/>
            <a:ext cx="4896544" cy="4918654"/>
          </a:xfrm>
          <a:prstGeom prst="rect">
            <a:avLst/>
          </a:prstGeom>
          <a:noFill/>
        </p:spPr>
        <p:txBody>
          <a:bodyPr wrap="square">
            <a:spAutoFit/>
          </a:bodyPr>
          <a:lstStyle/>
          <a:p>
            <a:pPr algn="just">
              <a:lnSpc>
                <a:spcPct val="150000"/>
              </a:lnSpc>
              <a:spcAft>
                <a:spcPts val="800"/>
              </a:spcAf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Processor: Intel dual core, i3 or higher</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Speed: 2.2 GHz</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 4 GB or higher</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 Disk: 20 GB or higher</a:t>
            </a:r>
          </a:p>
          <a:p>
            <a:pPr lvl="0" algn="just">
              <a:lnSpc>
                <a:spcPct val="150000"/>
              </a:lnSpc>
              <a:spcAft>
                <a:spcPts val="800"/>
              </a:spcAft>
            </a:pPr>
            <a:endPar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Windows 8 or higher</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Programming Language: Python</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IDE: Kaggle Notebook or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Jupyter</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Notebook</a:t>
            </a:r>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제목 4">
            <a:extLst>
              <a:ext uri="{FF2B5EF4-FFF2-40B4-BE49-F238E27FC236}">
                <a16:creationId xmlns:a16="http://schemas.microsoft.com/office/drawing/2014/main" id="{558AABE5-D680-F475-E3EF-B5E803995543}"/>
              </a:ext>
            </a:extLst>
          </p:cNvPr>
          <p:cNvSpPr txBox="1">
            <a:spLocks/>
          </p:cNvSpPr>
          <p:nvPr/>
        </p:nvSpPr>
        <p:spPr>
          <a:xfrm>
            <a:off x="619610" y="2421682"/>
            <a:ext cx="3856038" cy="1312863"/>
          </a:xfrm>
          <a:prstGeom prst="rect">
            <a:avLst/>
          </a:prstGeom>
          <a:effectLst/>
        </p:spPr>
        <p:txBody>
          <a:bodyPr vert="horz" lIns="91440" tIns="45720" rIns="91440" bIns="45720" rtlCol="0" anchor="ctr">
            <a:normAutofit fontScale="77500" lnSpcReduction="20000"/>
          </a:bodyPr>
          <a:lstStyle>
            <a:lvl1pPr algn="l" defTabSz="457154"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IN" altLang="ko-KR" sz="4400" b="1" dirty="0">
                <a:solidFill>
                  <a:srgbClr val="333F82"/>
                </a:solidFill>
                <a:latin typeface="Times New Roman" panose="02020603050405020304" pitchFamily="18" charset="0"/>
                <a:cs typeface="Times New Roman" panose="02020603050405020304" pitchFamily="18" charset="0"/>
                <a:sym typeface="+mn-ea"/>
              </a:rPr>
              <a:t>SYSTEM REQUIREMENTS</a:t>
            </a:r>
          </a:p>
        </p:txBody>
      </p:sp>
    </p:spTree>
    <p:extLst>
      <p:ext uri="{BB962C8B-B14F-4D97-AF65-F5344CB8AC3E}">
        <p14:creationId xmlns:p14="http://schemas.microsoft.com/office/powerpoint/2010/main" val="381746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ppt_w*1.125000"/>
                                          </p:val>
                                        </p:tav>
                                        <p:tav tm="100000">
                                          <p:val>
                                            <p:strVal val="#ppt_x"/>
                                          </p:val>
                                        </p:tav>
                                      </p:tavLst>
                                    </p:anim>
                                    <p:animEffect transition="in" filter="wipe(right)">
                                      <p:cBhvr>
                                        <p:cTn id="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3615</TotalTime>
  <Words>1720</Words>
  <Application>Microsoft Office PowerPoint</Application>
  <PresentationFormat>Custom</PresentationFormat>
  <Paragraphs>188</Paragraphs>
  <Slides>29</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Times New Roman</vt:lpstr>
      <vt:lpstr>Wingdings</vt:lpstr>
      <vt:lpstr>Malgun Gothic</vt:lpstr>
      <vt:lpstr>Noto Sans</vt:lpstr>
      <vt:lpstr>Symbol</vt:lpstr>
      <vt:lpstr>Wingdings 3</vt:lpstr>
      <vt:lpstr>Century Gothic</vt:lpstr>
      <vt:lpstr>Arial</vt:lpstr>
      <vt:lpstr>Calibri</vt:lpstr>
      <vt:lpstr>굴림체</vt:lpstr>
      <vt:lpstr>Slice</vt:lpstr>
      <vt:lpstr>PREDICTING THE CRITICAL HOT SPOTS OF CRIMINAL ACTIVITY USING MACHINE LEARNING WITH PYTHON</vt:lpstr>
      <vt:lpstr>PowerPoint Presentation</vt:lpstr>
      <vt:lpstr>INTRODUCTION</vt:lpstr>
      <vt:lpstr>BACKGROUND</vt:lpstr>
      <vt:lpstr>AIM</vt:lpstr>
      <vt:lpstr>EXISTING     SYSTEM </vt:lpstr>
      <vt:lpstr>PROPOSED   SYSTEM </vt:lpstr>
      <vt:lpstr>OBJECTIVES</vt:lpstr>
      <vt:lpstr>PowerPoint Presentation</vt:lpstr>
      <vt:lpstr>PowerPoint Presentation</vt:lpstr>
      <vt:lpstr>MODULES</vt:lpstr>
      <vt:lpstr>MODULES</vt:lpstr>
      <vt:lpstr>UML DIAGRAMS</vt:lpstr>
      <vt:lpstr>Use case DIAGRAM</vt:lpstr>
      <vt:lpstr>ACTIVITY DIAGRAM</vt:lpstr>
      <vt:lpstr>CLASS DIAGRAM</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CRITICAL     HOT SPOTS OF CRIMINAL           ACTIVITY USING MACHINE       LEARNING WITH PYTHON</dc:title>
  <cp:lastModifiedBy>Jai Chaudhrani</cp:lastModifiedBy>
  <cp:revision>10</cp:revision>
  <dcterms:created xsi:type="dcterms:W3CDTF">2020-12-02T15:52:00Z</dcterms:created>
  <dcterms:modified xsi:type="dcterms:W3CDTF">2023-04-05T10:58:55Z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